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1"/>
  </p:notesMasterIdLst>
  <p:sldIdLst>
    <p:sldId id="4993" r:id="rId5"/>
    <p:sldId id="4951" r:id="rId6"/>
    <p:sldId id="4952" r:id="rId7"/>
    <p:sldId id="4953" r:id="rId8"/>
    <p:sldId id="4954" r:id="rId9"/>
    <p:sldId id="495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Neal, Scott" initials="OS" lastIdx="5" clrIdx="0">
    <p:extLst>
      <p:ext uri="{19B8F6BF-5375-455C-9EA6-DF929625EA0E}">
        <p15:presenceInfo xmlns:p15="http://schemas.microsoft.com/office/powerpoint/2012/main" userId="S::soneal@naic.org::ee44540b-e8d4-48ad-8fd8-dfbbe6a1c1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D0DCF0"/>
    <a:srgbClr val="CDD9ED"/>
    <a:srgbClr val="005C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86" autoAdjust="0"/>
    <p:restoredTop sz="96327"/>
  </p:normalViewPr>
  <p:slideViewPr>
    <p:cSldViewPr snapToGrid="0" snapToObjects="1">
      <p:cViewPr varScale="1">
        <p:scale>
          <a:sx n="86" d="100"/>
          <a:sy n="86" d="100"/>
        </p:scale>
        <p:origin x="366" y="78"/>
      </p:cViewPr>
      <p:guideLst/>
    </p:cSldViewPr>
  </p:slideViewPr>
  <p:notesTextViewPr>
    <p:cViewPr>
      <p:scale>
        <a:sx n="1" d="1"/>
        <a:sy n="1" d="1"/>
      </p:scale>
      <p:origin x="0" y="0"/>
    </p:cViewPr>
  </p:notesTextViewPr>
  <p:notesViewPr>
    <p:cSldViewPr snapToGrid="0" snapToObject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669411-9F2B-1A4F-B38B-AD020F86C985}" type="datetimeFigureOut">
              <a:rPr lang="en-US" smtClean="0"/>
              <a:t>8/19/2021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E27CBF-110A-4F40-AB0F-D93D15D44AA8}" type="slidenum">
              <a:rPr lang="en-US" smtClean="0"/>
              <a:t>‹#›</a:t>
            </a:fld>
            <a:endParaRPr lang="en-US"/>
          </a:p>
        </p:txBody>
      </p:sp>
    </p:spTree>
    <p:extLst>
      <p:ext uri="{BB962C8B-B14F-4D97-AF65-F5344CB8AC3E}">
        <p14:creationId xmlns:p14="http://schemas.microsoft.com/office/powerpoint/2010/main" val="844753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71E27CBF-110A-4F40-AB0F-D93D15D44AA8}" type="slidenum">
              <a:rPr lang="en-US" smtClean="0"/>
              <a:t>1</a:t>
            </a:fld>
            <a:endParaRPr lang="en-US"/>
          </a:p>
        </p:txBody>
      </p:sp>
    </p:spTree>
    <p:extLst>
      <p:ext uri="{BB962C8B-B14F-4D97-AF65-F5344CB8AC3E}">
        <p14:creationId xmlns:p14="http://schemas.microsoft.com/office/powerpoint/2010/main" val="1487641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 By State Variable</a:t>
            </a:r>
          </a:p>
        </p:txBody>
      </p:sp>
      <p:sp>
        <p:nvSpPr>
          <p:cNvPr id="4" name="Slide Number Placeholder 3"/>
          <p:cNvSpPr>
            <a:spLocks noGrp="1"/>
          </p:cNvSpPr>
          <p:nvPr>
            <p:ph type="sldNum" sz="quarter" idx="5"/>
          </p:nvPr>
        </p:nvSpPr>
        <p:spPr/>
        <p:txBody>
          <a:bodyPr/>
          <a:lstStyle/>
          <a:p>
            <a:fld id="{71E27CBF-110A-4F40-AB0F-D93D15D44AA8}" type="slidenum">
              <a:rPr lang="en-US" smtClean="0"/>
              <a:t>2</a:t>
            </a:fld>
            <a:endParaRPr lang="en-US"/>
          </a:p>
        </p:txBody>
      </p:sp>
    </p:spTree>
    <p:extLst>
      <p:ext uri="{BB962C8B-B14F-4D97-AF65-F5344CB8AC3E}">
        <p14:creationId xmlns:p14="http://schemas.microsoft.com/office/powerpoint/2010/main" val="974639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 By State Variable</a:t>
            </a:r>
          </a:p>
        </p:txBody>
      </p:sp>
      <p:sp>
        <p:nvSpPr>
          <p:cNvPr id="4" name="Slide Number Placeholder 3"/>
          <p:cNvSpPr>
            <a:spLocks noGrp="1"/>
          </p:cNvSpPr>
          <p:nvPr>
            <p:ph type="sldNum" sz="quarter" idx="5"/>
          </p:nvPr>
        </p:nvSpPr>
        <p:spPr/>
        <p:txBody>
          <a:bodyPr/>
          <a:lstStyle/>
          <a:p>
            <a:fld id="{71E27CBF-110A-4F40-AB0F-D93D15D44AA8}" type="slidenum">
              <a:rPr lang="en-US" smtClean="0"/>
              <a:t>3</a:t>
            </a:fld>
            <a:endParaRPr lang="en-US"/>
          </a:p>
        </p:txBody>
      </p:sp>
    </p:spTree>
    <p:extLst>
      <p:ext uri="{BB962C8B-B14F-4D97-AF65-F5344CB8AC3E}">
        <p14:creationId xmlns:p14="http://schemas.microsoft.com/office/powerpoint/2010/main" val="236708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71E27CBF-110A-4F40-AB0F-D93D15D44AA8}" type="slidenum">
              <a:rPr lang="en-US" smtClean="0"/>
              <a:t>4</a:t>
            </a:fld>
            <a:endParaRPr lang="en-US"/>
          </a:p>
        </p:txBody>
      </p:sp>
    </p:spTree>
    <p:extLst>
      <p:ext uri="{BB962C8B-B14F-4D97-AF65-F5344CB8AC3E}">
        <p14:creationId xmlns:p14="http://schemas.microsoft.com/office/powerpoint/2010/main" val="25824965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By State Variable</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Some of the impacts in the table are indirect for this item.  For example, steepening this curve will increase the probability of High for Long scenarios.  However, when that change happens, it usually means that the variable component is also steeper (i.e. tends towards 0 faster).  This will lead to long-tenors, like the 20-Year Yield that is used in the High for Long calculation, to become less volatile.  This drop will tend to more than offset the increase from the original steepening.  So, at the end of the process, you will tend to end up with fewer High for Long scenarios.</a:t>
            </a:r>
          </a:p>
        </p:txBody>
      </p:sp>
      <p:sp>
        <p:nvSpPr>
          <p:cNvPr id="4" name="Slide Number Placeholder 3"/>
          <p:cNvSpPr>
            <a:spLocks noGrp="1"/>
          </p:cNvSpPr>
          <p:nvPr>
            <p:ph type="sldNum" sz="quarter" idx="5"/>
          </p:nvPr>
        </p:nvSpPr>
        <p:spPr/>
        <p:txBody>
          <a:bodyPr/>
          <a:lstStyle/>
          <a:p>
            <a:fld id="{71E27CBF-110A-4F40-AB0F-D93D15D44AA8}" type="slidenum">
              <a:rPr lang="en-US" smtClean="0"/>
              <a:t>5</a:t>
            </a:fld>
            <a:endParaRPr lang="en-US"/>
          </a:p>
        </p:txBody>
      </p:sp>
    </p:spTree>
    <p:extLst>
      <p:ext uri="{BB962C8B-B14F-4D97-AF65-F5344CB8AC3E}">
        <p14:creationId xmlns:p14="http://schemas.microsoft.com/office/powerpoint/2010/main" val="1438552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 By State Variable</a:t>
            </a:r>
          </a:p>
        </p:txBody>
      </p:sp>
      <p:sp>
        <p:nvSpPr>
          <p:cNvPr id="4" name="Slide Number Placeholder 3"/>
          <p:cNvSpPr>
            <a:spLocks noGrp="1"/>
          </p:cNvSpPr>
          <p:nvPr>
            <p:ph type="sldNum" sz="quarter" idx="5"/>
          </p:nvPr>
        </p:nvSpPr>
        <p:spPr/>
        <p:txBody>
          <a:bodyPr/>
          <a:lstStyle/>
          <a:p>
            <a:fld id="{71E27CBF-110A-4F40-AB0F-D93D15D44AA8}" type="slidenum">
              <a:rPr lang="en-US" smtClean="0"/>
              <a:t>6</a:t>
            </a:fld>
            <a:endParaRPr lang="en-US"/>
          </a:p>
        </p:txBody>
      </p:sp>
    </p:spTree>
    <p:extLst>
      <p:ext uri="{BB962C8B-B14F-4D97-AF65-F5344CB8AC3E}">
        <p14:creationId xmlns:p14="http://schemas.microsoft.com/office/powerpoint/2010/main" val="30776681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2192B-6F91-534F-AB0F-1595721F56E2}"/>
              </a:ext>
            </a:extLst>
          </p:cNvPr>
          <p:cNvSpPr>
            <a:spLocks noGrp="1"/>
          </p:cNvSpPr>
          <p:nvPr>
            <p:ph type="ctrTitle"/>
          </p:nvPr>
        </p:nvSpPr>
        <p:spPr>
          <a:xfrm>
            <a:off x="838200" y="479811"/>
            <a:ext cx="10515600" cy="2387600"/>
          </a:xfrm>
        </p:spPr>
        <p:txBody>
          <a:bodyPr anchor="b"/>
          <a:lstStyle>
            <a:lvl1pPr algn="l">
              <a:defRPr sz="600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EF0B129B-9ED7-1549-80D4-0A3EA53A4795}"/>
              </a:ext>
            </a:extLst>
          </p:cNvPr>
          <p:cNvSpPr>
            <a:spLocks noGrp="1"/>
          </p:cNvSpPr>
          <p:nvPr>
            <p:ph type="subTitle" idx="1"/>
          </p:nvPr>
        </p:nvSpPr>
        <p:spPr>
          <a:xfrm>
            <a:off x="838200" y="3990589"/>
            <a:ext cx="6538784" cy="1655762"/>
          </a:xfrm>
        </p:spPr>
        <p:txBody>
          <a:bodyPr/>
          <a:lstStyle>
            <a:lvl1pPr marL="0" indent="0" algn="l">
              <a:buNone/>
              <a:defRPr sz="2400">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878019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86794-2197-1D4B-95E7-5FD35A326FED}"/>
              </a:ext>
            </a:extLst>
          </p:cNvPr>
          <p:cNvSpPr>
            <a:spLocks noGrp="1"/>
          </p:cNvSpPr>
          <p:nvPr>
            <p:ph type="title"/>
          </p:nvPr>
        </p:nvSpPr>
        <p:spPr>
          <a:xfrm>
            <a:off x="954045" y="4269861"/>
            <a:ext cx="10283910" cy="1325563"/>
          </a:xfrm>
        </p:spPr>
        <p:txBody>
          <a:bodyPr anchor="ctr"/>
          <a:lstStyle>
            <a:lvl1pPr algn="ctr">
              <a:defRPr>
                <a:solidFill>
                  <a:schemeClr val="bg1"/>
                </a:solidFill>
              </a:defRPr>
            </a:lvl1pPr>
          </a:lstStyle>
          <a:p>
            <a:r>
              <a:rPr lang="en-US" dirty="0"/>
              <a:t>Click to edit Master title style</a:t>
            </a:r>
          </a:p>
        </p:txBody>
      </p:sp>
      <p:sp>
        <p:nvSpPr>
          <p:cNvPr id="5" name="Slide Number Placeholder 4">
            <a:extLst>
              <a:ext uri="{FF2B5EF4-FFF2-40B4-BE49-F238E27FC236}">
                <a16:creationId xmlns:a16="http://schemas.microsoft.com/office/drawing/2014/main" id="{4DE304FD-8260-5D47-9AFD-DC422335FDB8}"/>
              </a:ext>
            </a:extLst>
          </p:cNvPr>
          <p:cNvSpPr>
            <a:spLocks noGrp="1"/>
          </p:cNvSpPr>
          <p:nvPr>
            <p:ph type="sldNum" sz="quarter" idx="12"/>
          </p:nvPr>
        </p:nvSpPr>
        <p:spPr>
          <a:xfrm>
            <a:off x="4724400" y="6384486"/>
            <a:ext cx="2743200" cy="365125"/>
          </a:xfrm>
        </p:spPr>
        <p:txBody>
          <a:bodyPr/>
          <a:lstStyle>
            <a:lvl1pPr algn="ctr">
              <a:defRPr/>
            </a:lvl1pPr>
          </a:lstStyle>
          <a:p>
            <a:pPr algn="ctr"/>
            <a:fld id="{96A496F7-7E42-7847-9BE2-031EA4B7A4C2}" type="slidenum">
              <a:rPr lang="en-US" smtClean="0"/>
              <a:pPr/>
              <a:t>‹#›</a:t>
            </a:fld>
            <a:endParaRPr lang="en-US"/>
          </a:p>
        </p:txBody>
      </p:sp>
      <p:sp>
        <p:nvSpPr>
          <p:cNvPr id="8" name="Picture Placeholder 7">
            <a:extLst>
              <a:ext uri="{FF2B5EF4-FFF2-40B4-BE49-F238E27FC236}">
                <a16:creationId xmlns:a16="http://schemas.microsoft.com/office/drawing/2014/main" id="{0642FA06-F6E8-414F-82B3-12417540AC07}"/>
              </a:ext>
            </a:extLst>
          </p:cNvPr>
          <p:cNvSpPr>
            <a:spLocks noGrp="1"/>
          </p:cNvSpPr>
          <p:nvPr>
            <p:ph type="pic" sz="quarter" idx="13"/>
          </p:nvPr>
        </p:nvSpPr>
        <p:spPr>
          <a:xfrm>
            <a:off x="0" y="0"/>
            <a:ext cx="6096000" cy="3429000"/>
          </a:xfrm>
        </p:spPr>
        <p:txBody>
          <a:bodyPr/>
          <a:lstStyle/>
          <a:p>
            <a:r>
              <a:rPr lang="en-US"/>
              <a:t>Click icon to add picture</a:t>
            </a:r>
          </a:p>
        </p:txBody>
      </p:sp>
    </p:spTree>
    <p:extLst>
      <p:ext uri="{BB962C8B-B14F-4D97-AF65-F5344CB8AC3E}">
        <p14:creationId xmlns:p14="http://schemas.microsoft.com/office/powerpoint/2010/main" val="49302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atement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86794-2197-1D4B-95E7-5FD35A326FED}"/>
              </a:ext>
            </a:extLst>
          </p:cNvPr>
          <p:cNvSpPr>
            <a:spLocks noGrp="1"/>
          </p:cNvSpPr>
          <p:nvPr>
            <p:ph type="title"/>
          </p:nvPr>
        </p:nvSpPr>
        <p:spPr>
          <a:xfrm>
            <a:off x="838198" y="2766218"/>
            <a:ext cx="10762737" cy="1325563"/>
          </a:xfrm>
        </p:spPr>
        <p:txBody>
          <a:bodyPr anchor="ctr"/>
          <a:lstStyle>
            <a:lvl1pPr algn="ctr">
              <a:defRPr>
                <a:solidFill>
                  <a:srgbClr val="005CB9"/>
                </a:solidFill>
              </a:defRPr>
            </a:lvl1pPr>
          </a:lstStyle>
          <a:p>
            <a:r>
              <a:rPr lang="en-US" dirty="0"/>
              <a:t>Click to edit Master title style</a:t>
            </a:r>
          </a:p>
        </p:txBody>
      </p:sp>
      <p:sp>
        <p:nvSpPr>
          <p:cNvPr id="6" name="Footer Placeholder 4">
            <a:extLst>
              <a:ext uri="{FF2B5EF4-FFF2-40B4-BE49-F238E27FC236}">
                <a16:creationId xmlns:a16="http://schemas.microsoft.com/office/drawing/2014/main" id="{5C7B8E47-110B-CA43-8324-D014E03847D8}"/>
              </a:ext>
            </a:extLst>
          </p:cNvPr>
          <p:cNvSpPr>
            <a:spLocks noGrp="1"/>
          </p:cNvSpPr>
          <p:nvPr>
            <p:ph type="ftr" sz="quarter" idx="3"/>
          </p:nvPr>
        </p:nvSpPr>
        <p:spPr>
          <a:xfrm>
            <a:off x="838199" y="6407932"/>
            <a:ext cx="7772399" cy="365125"/>
          </a:xfrm>
          <a:prstGeom prst="rect">
            <a:avLst/>
          </a:prstGeom>
        </p:spPr>
        <p:txBody>
          <a:bodyPr vert="horz" lIns="91440" tIns="45720" rIns="91440" bIns="45720" rtlCol="0" anchor="ctr"/>
          <a:lstStyle>
            <a:lvl1pPr algn="l">
              <a:defRPr sz="1200" spc="220" baseline="0">
                <a:solidFill>
                  <a:schemeClr val="tx1">
                    <a:lumMod val="50000"/>
                    <a:lumOff val="50000"/>
                  </a:schemeClr>
                </a:solidFill>
              </a:defRPr>
            </a:lvl1pPr>
          </a:lstStyle>
          <a:p>
            <a:r>
              <a:rPr lang="en-US" dirty="0"/>
              <a:t>©2021 NATIONAL ASSOCIATION OF INSURANCE COMMISSIONERS</a:t>
            </a:r>
          </a:p>
        </p:txBody>
      </p:sp>
      <p:sp>
        <p:nvSpPr>
          <p:cNvPr id="7" name="Slide Number Placeholder 5">
            <a:extLst>
              <a:ext uri="{FF2B5EF4-FFF2-40B4-BE49-F238E27FC236}">
                <a16:creationId xmlns:a16="http://schemas.microsoft.com/office/drawing/2014/main" id="{A2251909-5195-F54B-BD2D-DB71926ACA5C}"/>
              </a:ext>
            </a:extLst>
          </p:cNvPr>
          <p:cNvSpPr>
            <a:spLocks noGrp="1"/>
          </p:cNvSpPr>
          <p:nvPr>
            <p:ph type="sldNum" sz="quarter" idx="4"/>
          </p:nvPr>
        </p:nvSpPr>
        <p:spPr>
          <a:xfrm>
            <a:off x="8857736" y="6407932"/>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96A496F7-7E42-7847-9BE2-031EA4B7A4C2}" type="slidenum">
              <a:rPr lang="en-US" smtClean="0"/>
              <a:pPr/>
              <a:t>‹#›</a:t>
            </a:fld>
            <a:endParaRPr lang="en-US" dirty="0"/>
          </a:p>
        </p:txBody>
      </p:sp>
    </p:spTree>
    <p:extLst>
      <p:ext uri="{BB962C8B-B14F-4D97-AF65-F5344CB8AC3E}">
        <p14:creationId xmlns:p14="http://schemas.microsoft.com/office/powerpoint/2010/main" val="1048569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One Column Content Slide">
    <p:spTree>
      <p:nvGrpSpPr>
        <p:cNvPr id="1" name=""/>
        <p:cNvGrpSpPr/>
        <p:nvPr/>
      </p:nvGrpSpPr>
      <p:grpSpPr>
        <a:xfrm>
          <a:off x="0" y="0"/>
          <a:ext cx="0" cy="0"/>
          <a:chOff x="0" y="0"/>
          <a:chExt cx="0" cy="0"/>
        </a:xfrm>
      </p:grpSpPr>
      <p:sp>
        <p:nvSpPr>
          <p:cNvPr id="7" name="Footer Placeholder 4">
            <a:extLst>
              <a:ext uri="{FF2B5EF4-FFF2-40B4-BE49-F238E27FC236}">
                <a16:creationId xmlns:a16="http://schemas.microsoft.com/office/drawing/2014/main" id="{7CE843D3-8119-9142-BE21-225D5A142585}"/>
              </a:ext>
            </a:extLst>
          </p:cNvPr>
          <p:cNvSpPr>
            <a:spLocks noGrp="1"/>
          </p:cNvSpPr>
          <p:nvPr>
            <p:ph type="ftr" sz="quarter" idx="3"/>
          </p:nvPr>
        </p:nvSpPr>
        <p:spPr>
          <a:xfrm>
            <a:off x="838199" y="6419655"/>
            <a:ext cx="7772399" cy="365125"/>
          </a:xfrm>
          <a:prstGeom prst="rect">
            <a:avLst/>
          </a:prstGeom>
        </p:spPr>
        <p:txBody>
          <a:bodyPr vert="horz" lIns="91440" tIns="45720" rIns="91440" bIns="45720" rtlCol="0" anchor="ctr"/>
          <a:lstStyle>
            <a:lvl1pPr algn="l">
              <a:defRPr sz="1200" spc="220" baseline="0">
                <a:solidFill>
                  <a:schemeClr val="bg1"/>
                </a:solidFill>
              </a:defRPr>
            </a:lvl1pPr>
          </a:lstStyle>
          <a:p>
            <a:r>
              <a:rPr lang="en-US" dirty="0"/>
              <a:t>©2021 NATIONAL ASSOCIATION OF INSURANCE COMMISSIONERS</a:t>
            </a:r>
            <a:endParaRPr lang="en-US" spc="220" dirty="0"/>
          </a:p>
        </p:txBody>
      </p:sp>
      <p:sp>
        <p:nvSpPr>
          <p:cNvPr id="8" name="Slide Number Placeholder 5">
            <a:extLst>
              <a:ext uri="{FF2B5EF4-FFF2-40B4-BE49-F238E27FC236}">
                <a16:creationId xmlns:a16="http://schemas.microsoft.com/office/drawing/2014/main" id="{691B7D57-D2B2-E24F-9BC8-5B36C203AC78}"/>
              </a:ext>
            </a:extLst>
          </p:cNvPr>
          <p:cNvSpPr>
            <a:spLocks noGrp="1"/>
          </p:cNvSpPr>
          <p:nvPr>
            <p:ph type="sldNum" sz="quarter" idx="4"/>
          </p:nvPr>
        </p:nvSpPr>
        <p:spPr>
          <a:xfrm>
            <a:off x="8857736" y="6419655"/>
            <a:ext cx="2743200" cy="365125"/>
          </a:xfrm>
          <a:prstGeom prst="rect">
            <a:avLst/>
          </a:prstGeom>
        </p:spPr>
        <p:txBody>
          <a:bodyPr vert="horz" lIns="91440" tIns="45720" rIns="91440" bIns="45720" rtlCol="0" anchor="ctr"/>
          <a:lstStyle>
            <a:lvl1pPr algn="r">
              <a:defRPr sz="1200">
                <a:solidFill>
                  <a:schemeClr val="bg1"/>
                </a:solidFill>
              </a:defRPr>
            </a:lvl1pPr>
          </a:lstStyle>
          <a:p>
            <a:fld id="{96A496F7-7E42-7847-9BE2-031EA4B7A4C2}" type="slidenum">
              <a:rPr lang="en-US" smtClean="0"/>
              <a:pPr/>
              <a:t>‹#›</a:t>
            </a:fld>
            <a:endParaRPr lang="en-US" dirty="0">
              <a:solidFill>
                <a:schemeClr val="bg1"/>
              </a:solidFill>
            </a:endParaRPr>
          </a:p>
        </p:txBody>
      </p:sp>
      <p:sp>
        <p:nvSpPr>
          <p:cNvPr id="6" name="Title Placeholder 1">
            <a:extLst>
              <a:ext uri="{FF2B5EF4-FFF2-40B4-BE49-F238E27FC236}">
                <a16:creationId xmlns:a16="http://schemas.microsoft.com/office/drawing/2014/main" id="{E0E29876-2D08-474F-84B4-B3B805C39747}"/>
              </a:ext>
            </a:extLst>
          </p:cNvPr>
          <p:cNvSpPr>
            <a:spLocks noGrp="1"/>
          </p:cNvSpPr>
          <p:nvPr>
            <p:ph type="title"/>
          </p:nvPr>
        </p:nvSpPr>
        <p:spPr>
          <a:xfrm>
            <a:off x="838200" y="681037"/>
            <a:ext cx="7772400" cy="1276717"/>
          </a:xfrm>
          <a:prstGeom prst="rect">
            <a:avLst/>
          </a:prstGeom>
        </p:spPr>
        <p:txBody>
          <a:bodyPr vert="horz" lIns="91440" tIns="45720" rIns="91440" bIns="45720" rtlCol="0" anchor="b">
            <a:normAutofit/>
          </a:bodyPr>
          <a:lstStyle/>
          <a:p>
            <a:r>
              <a:rPr lang="en-US" dirty="0"/>
              <a:t>Click to edit Master title style</a:t>
            </a:r>
          </a:p>
        </p:txBody>
      </p:sp>
      <p:sp>
        <p:nvSpPr>
          <p:cNvPr id="9" name="Text Placeholder 2">
            <a:extLst>
              <a:ext uri="{FF2B5EF4-FFF2-40B4-BE49-F238E27FC236}">
                <a16:creationId xmlns:a16="http://schemas.microsoft.com/office/drawing/2014/main" id="{2605AF00-25F5-7747-A03A-3F61141FF60E}"/>
              </a:ext>
            </a:extLst>
          </p:cNvPr>
          <p:cNvSpPr>
            <a:spLocks noGrp="1"/>
          </p:cNvSpPr>
          <p:nvPr>
            <p:ph idx="1"/>
          </p:nvPr>
        </p:nvSpPr>
        <p:spPr>
          <a:xfrm>
            <a:off x="838200" y="2074985"/>
            <a:ext cx="7772400" cy="410197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34202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itle and Two Column Content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30AFB-8DAC-5F43-9A48-741B777DD2F0}"/>
              </a:ext>
            </a:extLst>
          </p:cNvPr>
          <p:cNvSpPr>
            <a:spLocks noGrp="1"/>
          </p:cNvSpPr>
          <p:nvPr>
            <p:ph type="title"/>
          </p:nvPr>
        </p:nvSpPr>
        <p:spPr>
          <a:xfrm>
            <a:off x="838200" y="365125"/>
            <a:ext cx="10762736" cy="1325563"/>
          </a:xfrm>
        </p:spPr>
        <p:txBody>
          <a:bodyPr anchor="ctr"/>
          <a:lstStyle>
            <a:lvl1pPr algn="ctr">
              <a:defRPr/>
            </a:lvl1pPr>
          </a:lstStyle>
          <a:p>
            <a:r>
              <a:rPr lang="en-US" dirty="0"/>
              <a:t>Click to edit Master title style</a:t>
            </a:r>
          </a:p>
        </p:txBody>
      </p:sp>
      <p:sp>
        <p:nvSpPr>
          <p:cNvPr id="3" name="Content Placeholder 2">
            <a:extLst>
              <a:ext uri="{FF2B5EF4-FFF2-40B4-BE49-F238E27FC236}">
                <a16:creationId xmlns:a16="http://schemas.microsoft.com/office/drawing/2014/main" id="{7C6CFD55-7B83-7148-B67A-F811115DE820}"/>
              </a:ext>
            </a:extLst>
          </p:cNvPr>
          <p:cNvSpPr>
            <a:spLocks noGrp="1"/>
          </p:cNvSpPr>
          <p:nvPr>
            <p:ph sz="half" idx="1"/>
          </p:nvPr>
        </p:nvSpPr>
        <p:spPr>
          <a:xfrm>
            <a:off x="838200" y="1825625"/>
            <a:ext cx="5428736" cy="42656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101664-6135-1049-83D8-C5B1647B8D4C}"/>
              </a:ext>
            </a:extLst>
          </p:cNvPr>
          <p:cNvSpPr>
            <a:spLocks noGrp="1"/>
          </p:cNvSpPr>
          <p:nvPr>
            <p:ph sz="half" idx="2"/>
          </p:nvPr>
        </p:nvSpPr>
        <p:spPr>
          <a:xfrm>
            <a:off x="6172200" y="1825625"/>
            <a:ext cx="5428736" cy="42656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49B2D93F-2ABA-F049-B872-9F506B1DBEB2}"/>
              </a:ext>
            </a:extLst>
          </p:cNvPr>
          <p:cNvSpPr>
            <a:spLocks noGrp="1"/>
          </p:cNvSpPr>
          <p:nvPr>
            <p:ph type="ftr" sz="quarter" idx="3"/>
          </p:nvPr>
        </p:nvSpPr>
        <p:spPr>
          <a:xfrm>
            <a:off x="838199" y="6407932"/>
            <a:ext cx="7772399" cy="365125"/>
          </a:xfrm>
          <a:prstGeom prst="rect">
            <a:avLst/>
          </a:prstGeom>
        </p:spPr>
        <p:txBody>
          <a:bodyPr vert="horz" lIns="91440" tIns="45720" rIns="91440" bIns="45720" rtlCol="0" anchor="ctr"/>
          <a:lstStyle>
            <a:lvl1pPr algn="l">
              <a:defRPr sz="1200" spc="220" baseline="0">
                <a:solidFill>
                  <a:schemeClr val="bg1"/>
                </a:solidFill>
              </a:defRPr>
            </a:lvl1pPr>
          </a:lstStyle>
          <a:p>
            <a:r>
              <a:rPr lang="en-US" dirty="0"/>
              <a:t>©2021 NATIONAL ASSOCIATION OF INSURANCE COMMISSIONERS</a:t>
            </a:r>
            <a:endParaRPr lang="en-US" spc="220" dirty="0"/>
          </a:p>
        </p:txBody>
      </p:sp>
      <p:sp>
        <p:nvSpPr>
          <p:cNvPr id="9" name="Slide Number Placeholder 5">
            <a:extLst>
              <a:ext uri="{FF2B5EF4-FFF2-40B4-BE49-F238E27FC236}">
                <a16:creationId xmlns:a16="http://schemas.microsoft.com/office/drawing/2014/main" id="{D571AFA0-CDB7-C040-AE3A-1B6660D1AD26}"/>
              </a:ext>
            </a:extLst>
          </p:cNvPr>
          <p:cNvSpPr>
            <a:spLocks noGrp="1"/>
          </p:cNvSpPr>
          <p:nvPr>
            <p:ph type="sldNum" sz="quarter" idx="4"/>
          </p:nvPr>
        </p:nvSpPr>
        <p:spPr>
          <a:xfrm>
            <a:off x="8857736" y="6407932"/>
            <a:ext cx="2743200" cy="365125"/>
          </a:xfrm>
          <a:prstGeom prst="rect">
            <a:avLst/>
          </a:prstGeom>
        </p:spPr>
        <p:txBody>
          <a:bodyPr vert="horz" lIns="91440" tIns="45720" rIns="91440" bIns="45720" rtlCol="0" anchor="ctr"/>
          <a:lstStyle>
            <a:lvl1pPr algn="r">
              <a:defRPr sz="1200">
                <a:solidFill>
                  <a:schemeClr val="bg1"/>
                </a:solidFill>
              </a:defRPr>
            </a:lvl1pPr>
          </a:lstStyle>
          <a:p>
            <a:fld id="{96A496F7-7E42-7847-9BE2-031EA4B7A4C2}" type="slidenum">
              <a:rPr lang="en-US" smtClean="0"/>
              <a:pPr/>
              <a:t>‹#›</a:t>
            </a:fld>
            <a:endParaRPr lang="en-US" dirty="0">
              <a:solidFill>
                <a:schemeClr val="bg1"/>
              </a:solidFill>
            </a:endParaRPr>
          </a:p>
        </p:txBody>
      </p:sp>
    </p:spTree>
    <p:extLst>
      <p:ext uri="{BB962C8B-B14F-4D97-AF65-F5344CB8AC3E}">
        <p14:creationId xmlns:p14="http://schemas.microsoft.com/office/powerpoint/2010/main" val="3677427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hoto, Title and One Column Content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30AFB-8DAC-5F43-9A48-741B777DD2F0}"/>
              </a:ext>
            </a:extLst>
          </p:cNvPr>
          <p:cNvSpPr>
            <a:spLocks noGrp="1"/>
          </p:cNvSpPr>
          <p:nvPr>
            <p:ph type="title"/>
          </p:nvPr>
        </p:nvSpPr>
        <p:spPr>
          <a:xfrm>
            <a:off x="6492024" y="365125"/>
            <a:ext cx="5334000" cy="1325563"/>
          </a:xfrm>
        </p:spPr>
        <p:txBody>
          <a:bodyPr>
            <a:normAutofit/>
          </a:bodyPr>
          <a:lstStyle>
            <a:lvl1pPr algn="l">
              <a:defRPr sz="3600"/>
            </a:lvl1pPr>
          </a:lstStyle>
          <a:p>
            <a:r>
              <a:rPr lang="en-US"/>
              <a:t>Click to edit Master title style</a:t>
            </a:r>
            <a:endParaRPr lang="en-US" dirty="0"/>
          </a:p>
        </p:txBody>
      </p:sp>
      <p:sp>
        <p:nvSpPr>
          <p:cNvPr id="4" name="Content Placeholder 3">
            <a:extLst>
              <a:ext uri="{FF2B5EF4-FFF2-40B4-BE49-F238E27FC236}">
                <a16:creationId xmlns:a16="http://schemas.microsoft.com/office/drawing/2014/main" id="{E5101664-6135-1049-83D8-C5B1647B8D4C}"/>
              </a:ext>
            </a:extLst>
          </p:cNvPr>
          <p:cNvSpPr>
            <a:spLocks noGrp="1"/>
          </p:cNvSpPr>
          <p:nvPr>
            <p:ph sz="half" idx="2"/>
          </p:nvPr>
        </p:nvSpPr>
        <p:spPr>
          <a:xfrm>
            <a:off x="6492024" y="1825625"/>
            <a:ext cx="5334000" cy="42656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5">
            <a:extLst>
              <a:ext uri="{FF2B5EF4-FFF2-40B4-BE49-F238E27FC236}">
                <a16:creationId xmlns:a16="http://schemas.microsoft.com/office/drawing/2014/main" id="{D571AFA0-CDB7-C040-AE3A-1B6660D1AD26}"/>
              </a:ext>
            </a:extLst>
          </p:cNvPr>
          <p:cNvSpPr>
            <a:spLocks noGrp="1"/>
          </p:cNvSpPr>
          <p:nvPr>
            <p:ph type="sldNum" sz="quarter" idx="4"/>
          </p:nvPr>
        </p:nvSpPr>
        <p:spPr>
          <a:xfrm>
            <a:off x="9082824" y="6396209"/>
            <a:ext cx="2743200" cy="365125"/>
          </a:xfrm>
          <a:prstGeom prst="rect">
            <a:avLst/>
          </a:prstGeom>
        </p:spPr>
        <p:txBody>
          <a:bodyPr vert="horz" lIns="91440" tIns="45720" rIns="91440" bIns="45720" rtlCol="0" anchor="ctr"/>
          <a:lstStyle>
            <a:lvl1pPr algn="r">
              <a:defRPr sz="1200">
                <a:solidFill>
                  <a:schemeClr val="bg1"/>
                </a:solidFill>
              </a:defRPr>
            </a:lvl1pPr>
          </a:lstStyle>
          <a:p>
            <a:fld id="{96A496F7-7E42-7847-9BE2-031EA4B7A4C2}" type="slidenum">
              <a:rPr lang="en-US" smtClean="0"/>
              <a:pPr/>
              <a:t>‹#›</a:t>
            </a:fld>
            <a:endParaRPr lang="en-US" dirty="0"/>
          </a:p>
        </p:txBody>
      </p:sp>
      <p:sp>
        <p:nvSpPr>
          <p:cNvPr id="10" name="Picture Placeholder 9">
            <a:extLst>
              <a:ext uri="{FF2B5EF4-FFF2-40B4-BE49-F238E27FC236}">
                <a16:creationId xmlns:a16="http://schemas.microsoft.com/office/drawing/2014/main" id="{8E926BE7-F34F-6243-8132-A2A3DC784125}"/>
              </a:ext>
            </a:extLst>
          </p:cNvPr>
          <p:cNvSpPr>
            <a:spLocks noGrp="1"/>
          </p:cNvSpPr>
          <p:nvPr>
            <p:ph type="pic" sz="quarter" idx="10"/>
          </p:nvPr>
        </p:nvSpPr>
        <p:spPr>
          <a:xfrm>
            <a:off x="0" y="0"/>
            <a:ext cx="6096000" cy="6858000"/>
          </a:xfrm>
        </p:spPr>
        <p:txBody>
          <a:bodyPr/>
          <a:lstStyle/>
          <a:p>
            <a:r>
              <a:rPr lang="en-US"/>
              <a:t>Click icon to add picture</a:t>
            </a:r>
          </a:p>
        </p:txBody>
      </p:sp>
    </p:spTree>
    <p:extLst>
      <p:ext uri="{BB962C8B-B14F-4D97-AF65-F5344CB8AC3E}">
        <p14:creationId xmlns:p14="http://schemas.microsoft.com/office/powerpoint/2010/main" val="887023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61BE5-1A90-4C6F-A4C5-205063BEA3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07A9A1-13E3-4739-B646-B991876FA17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C3F290-4C90-4712-B15C-909CD415B818}"/>
              </a:ext>
            </a:extLst>
          </p:cNvPr>
          <p:cNvSpPr>
            <a:spLocks noGrp="1"/>
          </p:cNvSpPr>
          <p:nvPr>
            <p:ph type="dt" sz="half" idx="10"/>
          </p:nvPr>
        </p:nvSpPr>
        <p:spPr/>
        <p:txBody>
          <a:bodyPr/>
          <a:lstStyle/>
          <a:p>
            <a:fld id="{39A9C83F-1D90-45E0-A797-0EE5B7AAAF5E}" type="datetimeFigureOut">
              <a:rPr lang="en-US" smtClean="0"/>
              <a:t>8/19/2021</a:t>
            </a:fld>
            <a:endParaRPr lang="en-US"/>
          </a:p>
        </p:txBody>
      </p:sp>
      <p:sp>
        <p:nvSpPr>
          <p:cNvPr id="5" name="Footer Placeholder 4">
            <a:extLst>
              <a:ext uri="{FF2B5EF4-FFF2-40B4-BE49-F238E27FC236}">
                <a16:creationId xmlns:a16="http://schemas.microsoft.com/office/drawing/2014/main" id="{E106C442-E70C-4913-AEE9-B8B54E8899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EA71B8-8A4D-4940-931A-8A7A9F6FD247}"/>
              </a:ext>
            </a:extLst>
          </p:cNvPr>
          <p:cNvSpPr>
            <a:spLocks noGrp="1"/>
          </p:cNvSpPr>
          <p:nvPr>
            <p:ph type="sldNum" sz="quarter" idx="12"/>
          </p:nvPr>
        </p:nvSpPr>
        <p:spPr/>
        <p:txBody>
          <a:bodyPr/>
          <a:lstStyle/>
          <a:p>
            <a:fld id="{E1002579-F67F-4061-B242-A1F614D8037F}" type="slidenum">
              <a:rPr lang="en-US" smtClean="0"/>
              <a:t>‹#›</a:t>
            </a:fld>
            <a:endParaRPr lang="en-US"/>
          </a:p>
        </p:txBody>
      </p:sp>
    </p:spTree>
    <p:extLst>
      <p:ext uri="{BB962C8B-B14F-4D97-AF65-F5344CB8AC3E}">
        <p14:creationId xmlns:p14="http://schemas.microsoft.com/office/powerpoint/2010/main" val="112199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239185" y="717866"/>
            <a:ext cx="11713633" cy="50987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BDCB99-5836-6F4A-914A-2AC1FBEAF5B5}" type="slidenum">
              <a:rPr lang="en-US" smtClean="0"/>
              <a:t>‹#›</a:t>
            </a:fld>
            <a:endParaRPr lang="en-US" dirty="0"/>
          </a:p>
        </p:txBody>
      </p:sp>
      <p:sp>
        <p:nvSpPr>
          <p:cNvPr id="8" name="Content Placeholder 2"/>
          <p:cNvSpPr>
            <a:spLocks noGrp="1"/>
          </p:cNvSpPr>
          <p:nvPr>
            <p:ph idx="13"/>
          </p:nvPr>
        </p:nvSpPr>
        <p:spPr>
          <a:xfrm>
            <a:off x="239185" y="5917853"/>
            <a:ext cx="11713633" cy="365125"/>
          </a:xfrm>
        </p:spPr>
        <p:txBody>
          <a:bodyPr anchor="b">
            <a:noAutofit/>
          </a:bodyPr>
          <a:lstStyle>
            <a:lvl1pPr algn="r">
              <a:lnSpc>
                <a:spcPts val="900"/>
              </a:lnSpc>
              <a:spcBef>
                <a:spcPts val="0"/>
              </a:spcBef>
              <a:spcAft>
                <a:spcPts val="400"/>
              </a:spcAft>
              <a:defRPr sz="800" b="0">
                <a:solidFill>
                  <a:schemeClr val="bg2">
                    <a:lumMod val="60000"/>
                    <a:lumOff val="40000"/>
                  </a:schemeClr>
                </a:solidFill>
                <a:latin typeface="Arial"/>
                <a:cs typeface="Arial"/>
              </a:defRPr>
            </a:lvl1pPr>
            <a:lvl2pPr>
              <a:defRPr sz="800" b="0">
                <a:latin typeface="Segoe UI"/>
                <a:cs typeface="Segoe UI"/>
              </a:defRPr>
            </a:lvl2pPr>
          </a:lstStyle>
          <a:p>
            <a:pPr lvl="0"/>
            <a:r>
              <a:rPr lang="en-US"/>
              <a:t>Click to edit Master text styles</a:t>
            </a:r>
          </a:p>
        </p:txBody>
      </p:sp>
    </p:spTree>
    <p:extLst>
      <p:ext uri="{BB962C8B-B14F-4D97-AF65-F5344CB8AC3E}">
        <p14:creationId xmlns:p14="http://schemas.microsoft.com/office/powerpoint/2010/main" val="804784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64520A-EB84-2042-B522-E497A3F12CB2}"/>
              </a:ext>
            </a:extLst>
          </p:cNvPr>
          <p:cNvSpPr>
            <a:spLocks noGrp="1"/>
          </p:cNvSpPr>
          <p:nvPr>
            <p:ph type="title"/>
          </p:nvPr>
        </p:nvSpPr>
        <p:spPr>
          <a:xfrm>
            <a:off x="838200" y="681037"/>
            <a:ext cx="7772400" cy="127671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725747F-F806-C040-8238-706C45BB39A6}"/>
              </a:ext>
            </a:extLst>
          </p:cNvPr>
          <p:cNvSpPr>
            <a:spLocks noGrp="1"/>
          </p:cNvSpPr>
          <p:nvPr>
            <p:ph type="body" idx="1"/>
          </p:nvPr>
        </p:nvSpPr>
        <p:spPr>
          <a:xfrm>
            <a:off x="838200" y="2074985"/>
            <a:ext cx="7772400" cy="410197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8E8E60C8-AFE5-F547-8395-6323864328E5}"/>
              </a:ext>
            </a:extLst>
          </p:cNvPr>
          <p:cNvSpPr>
            <a:spLocks noGrp="1"/>
          </p:cNvSpPr>
          <p:nvPr>
            <p:ph type="ftr" sz="quarter" idx="3"/>
          </p:nvPr>
        </p:nvSpPr>
        <p:spPr>
          <a:xfrm>
            <a:off x="838199" y="6407932"/>
            <a:ext cx="7772399" cy="365125"/>
          </a:xfrm>
          <a:prstGeom prst="rect">
            <a:avLst/>
          </a:prstGeom>
        </p:spPr>
        <p:txBody>
          <a:bodyPr vert="horz" lIns="91440" tIns="45720" rIns="91440" bIns="45720" rtlCol="0" anchor="ctr"/>
          <a:lstStyle>
            <a:lvl1pPr algn="l">
              <a:defRPr sz="1200" spc="220" baseline="0">
                <a:solidFill>
                  <a:schemeClr val="bg1"/>
                </a:solidFill>
              </a:defRPr>
            </a:lvl1pPr>
          </a:lstStyle>
          <a:p>
            <a:r>
              <a:rPr lang="en-US" dirty="0"/>
              <a:t>©2021 NATIONAL ASSOCIATION OF INSURANCE COMMISSIONERS</a:t>
            </a:r>
            <a:endParaRPr lang="en-US" spc="220" dirty="0"/>
          </a:p>
        </p:txBody>
      </p:sp>
      <p:sp>
        <p:nvSpPr>
          <p:cNvPr id="6" name="Slide Number Placeholder 5">
            <a:extLst>
              <a:ext uri="{FF2B5EF4-FFF2-40B4-BE49-F238E27FC236}">
                <a16:creationId xmlns:a16="http://schemas.microsoft.com/office/drawing/2014/main" id="{BD772909-A5AF-1C46-B243-8E7BEE276BD6}"/>
              </a:ext>
            </a:extLst>
          </p:cNvPr>
          <p:cNvSpPr>
            <a:spLocks noGrp="1"/>
          </p:cNvSpPr>
          <p:nvPr>
            <p:ph type="sldNum" sz="quarter" idx="4"/>
          </p:nvPr>
        </p:nvSpPr>
        <p:spPr>
          <a:xfrm>
            <a:off x="8857736" y="6407932"/>
            <a:ext cx="2743200" cy="365125"/>
          </a:xfrm>
          <a:prstGeom prst="rect">
            <a:avLst/>
          </a:prstGeom>
        </p:spPr>
        <p:txBody>
          <a:bodyPr vert="horz" lIns="91440" tIns="45720" rIns="91440" bIns="45720" rtlCol="0" anchor="ctr"/>
          <a:lstStyle>
            <a:lvl1pPr algn="r">
              <a:defRPr sz="1200">
                <a:solidFill>
                  <a:schemeClr val="bg1"/>
                </a:solidFill>
              </a:defRPr>
            </a:lvl1pPr>
          </a:lstStyle>
          <a:p>
            <a:fld id="{96A496F7-7E42-7847-9BE2-031EA4B7A4C2}" type="slidenum">
              <a:rPr lang="en-US" smtClean="0"/>
              <a:pPr/>
              <a:t>‹#›</a:t>
            </a:fld>
            <a:endParaRPr lang="en-US" dirty="0">
              <a:solidFill>
                <a:schemeClr val="bg1"/>
              </a:solidFill>
            </a:endParaRPr>
          </a:p>
        </p:txBody>
      </p:sp>
    </p:spTree>
    <p:extLst>
      <p:ext uri="{BB962C8B-B14F-4D97-AF65-F5344CB8AC3E}">
        <p14:creationId xmlns:p14="http://schemas.microsoft.com/office/powerpoint/2010/main" val="3670705805"/>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8" r:id="rId3"/>
    <p:sldLayoutId id="2147483650" r:id="rId4"/>
    <p:sldLayoutId id="2147483652" r:id="rId5"/>
    <p:sldLayoutId id="2147483659" r:id="rId6"/>
    <p:sldLayoutId id="2147483660" r:id="rId7"/>
    <p:sldLayoutId id="2147483661" r:id="rId8"/>
  </p:sldLayoutIdLst>
  <p:hf hdr="0" dt="0"/>
  <p:txStyles>
    <p:titleStyle>
      <a:lvl1pPr algn="l" defTabSz="914400" rtl="0" eaLnBrk="1" latinLnBrk="0" hangingPunct="1">
        <a:lnSpc>
          <a:spcPct val="90000"/>
        </a:lnSpc>
        <a:spcBef>
          <a:spcPct val="0"/>
        </a:spcBef>
        <a:buNone/>
        <a:defRPr sz="4400" kern="1200">
          <a:solidFill>
            <a:srgbClr val="005CB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DE1020B-F918-4C91-9FE8-618624A85BAD}"/>
              </a:ext>
            </a:extLst>
          </p:cNvPr>
          <p:cNvSpPr>
            <a:spLocks noGrp="1"/>
          </p:cNvSpPr>
          <p:nvPr>
            <p:ph type="sldNum" sz="quarter" idx="4"/>
          </p:nvPr>
        </p:nvSpPr>
        <p:spPr/>
        <p:txBody>
          <a:bodyPr/>
          <a:lstStyle/>
          <a:p>
            <a:fld id="{DCC3A646-D1F7-FB4A-8D6F-662029E89B65}" type="slidenum">
              <a:rPr lang="en-US" smtClean="0"/>
              <a:pPr/>
              <a:t>1</a:t>
            </a:fld>
            <a:endParaRPr lang="en-US" dirty="0"/>
          </a:p>
        </p:txBody>
      </p:sp>
      <p:graphicFrame>
        <p:nvGraphicFramePr>
          <p:cNvPr id="2" name="Table 4">
            <a:extLst>
              <a:ext uri="{FF2B5EF4-FFF2-40B4-BE49-F238E27FC236}">
                <a16:creationId xmlns:a16="http://schemas.microsoft.com/office/drawing/2014/main" id="{A3BBF2DB-8E86-4D9E-8F88-3BD5F5CD4EDB}"/>
              </a:ext>
            </a:extLst>
          </p:cNvPr>
          <p:cNvGraphicFramePr>
            <a:graphicFrameLocks noGrp="1"/>
          </p:cNvGraphicFramePr>
          <p:nvPr/>
        </p:nvGraphicFramePr>
        <p:xfrm>
          <a:off x="201178" y="1160978"/>
          <a:ext cx="11789640" cy="5029200"/>
        </p:xfrm>
        <a:graphic>
          <a:graphicData uri="http://schemas.openxmlformats.org/drawingml/2006/table">
            <a:tbl>
              <a:tblPr firstRow="1" bandRow="1">
                <a:tableStyleId>{5C22544A-7EE6-4342-B048-85BDC9FD1C3A}</a:tableStyleId>
              </a:tblPr>
              <a:tblGrid>
                <a:gridCol w="2357928">
                  <a:extLst>
                    <a:ext uri="{9D8B030D-6E8A-4147-A177-3AD203B41FA5}">
                      <a16:colId xmlns:a16="http://schemas.microsoft.com/office/drawing/2014/main" val="544387956"/>
                    </a:ext>
                  </a:extLst>
                </a:gridCol>
                <a:gridCol w="2357928">
                  <a:extLst>
                    <a:ext uri="{9D8B030D-6E8A-4147-A177-3AD203B41FA5}">
                      <a16:colId xmlns:a16="http://schemas.microsoft.com/office/drawing/2014/main" val="3339560694"/>
                    </a:ext>
                  </a:extLst>
                </a:gridCol>
                <a:gridCol w="2357928">
                  <a:extLst>
                    <a:ext uri="{9D8B030D-6E8A-4147-A177-3AD203B41FA5}">
                      <a16:colId xmlns:a16="http://schemas.microsoft.com/office/drawing/2014/main" val="2209977373"/>
                    </a:ext>
                  </a:extLst>
                </a:gridCol>
                <a:gridCol w="2357928">
                  <a:extLst>
                    <a:ext uri="{9D8B030D-6E8A-4147-A177-3AD203B41FA5}">
                      <a16:colId xmlns:a16="http://schemas.microsoft.com/office/drawing/2014/main" val="117531645"/>
                    </a:ext>
                  </a:extLst>
                </a:gridCol>
                <a:gridCol w="2357928">
                  <a:extLst>
                    <a:ext uri="{9D8B030D-6E8A-4147-A177-3AD203B41FA5}">
                      <a16:colId xmlns:a16="http://schemas.microsoft.com/office/drawing/2014/main" val="2100602672"/>
                    </a:ext>
                  </a:extLst>
                </a:gridCol>
              </a:tblGrid>
              <a:tr h="850097">
                <a:tc>
                  <a:txBody>
                    <a:bodyPr/>
                    <a:lstStyle/>
                    <a:p>
                      <a:r>
                        <a:rPr lang="en-US" dirty="0"/>
                        <a:t>Nature of Target</a:t>
                      </a:r>
                    </a:p>
                  </a:txBody>
                  <a:tcPr/>
                </a:tc>
                <a:tc>
                  <a:txBody>
                    <a:bodyPr/>
                    <a:lstStyle/>
                    <a:p>
                      <a:r>
                        <a:rPr lang="en-US" dirty="0"/>
                        <a:t>Low for Long</a:t>
                      </a:r>
                    </a:p>
                  </a:txBody>
                  <a:tcPr/>
                </a:tc>
                <a:tc>
                  <a:txBody>
                    <a:bodyPr/>
                    <a:lstStyle/>
                    <a:p>
                      <a:r>
                        <a:rPr lang="en-US" dirty="0"/>
                        <a:t>High for Long</a:t>
                      </a:r>
                    </a:p>
                  </a:txBody>
                  <a:tcPr/>
                </a:tc>
                <a:tc>
                  <a:txBody>
                    <a:bodyPr/>
                    <a:lstStyle/>
                    <a:p>
                      <a:r>
                        <a:rPr lang="en-US" dirty="0"/>
                        <a:t>Negative Yields – Frequency and Magnitude</a:t>
                      </a:r>
                    </a:p>
                  </a:txBody>
                  <a:tcPr/>
                </a:tc>
                <a:tc>
                  <a:txBody>
                    <a:bodyPr/>
                    <a:lstStyle/>
                    <a:p>
                      <a:r>
                        <a:rPr lang="en-US" dirty="0"/>
                        <a:t>Inversion Frequency</a:t>
                      </a:r>
                    </a:p>
                  </a:txBody>
                  <a:tcPr/>
                </a:tc>
                <a:extLst>
                  <a:ext uri="{0D108BD9-81ED-4DB2-BD59-A6C34878D82A}">
                    <a16:rowId xmlns:a16="http://schemas.microsoft.com/office/drawing/2014/main" val="3040296907"/>
                  </a:ext>
                </a:extLst>
              </a:tr>
              <a:tr h="595068">
                <a:tc>
                  <a:txBody>
                    <a:bodyPr/>
                    <a:lstStyle/>
                    <a:p>
                      <a:r>
                        <a:rPr lang="en-US" dirty="0"/>
                        <a:t>Mean Reversion Speed</a:t>
                      </a:r>
                    </a:p>
                  </a:txBody>
                  <a:tcPr/>
                </a:tc>
                <a:tc>
                  <a:txBody>
                    <a:bodyPr/>
                    <a:lstStyle/>
                    <a:p>
                      <a:r>
                        <a:rPr lang="en-US" dirty="0"/>
                        <a:t>Slower = Higher Probability</a:t>
                      </a:r>
                    </a:p>
                  </a:txBody>
                  <a:tcPr/>
                </a:tc>
                <a:tc>
                  <a:txBody>
                    <a:bodyPr/>
                    <a:lstStyle/>
                    <a:p>
                      <a:r>
                        <a:rPr lang="en-US" dirty="0"/>
                        <a:t>Slower = Higher Probability</a:t>
                      </a:r>
                    </a:p>
                  </a:txBody>
                  <a:tcPr/>
                </a:tc>
                <a:tc>
                  <a:txBody>
                    <a:bodyPr/>
                    <a:lstStyle/>
                    <a:p>
                      <a:r>
                        <a:rPr lang="en-US" dirty="0"/>
                        <a:t>Slower = Higher Probability</a:t>
                      </a:r>
                    </a:p>
                  </a:txBody>
                  <a:tcPr/>
                </a:tc>
                <a:tc>
                  <a:txBody>
                    <a:bodyPr/>
                    <a:lstStyle/>
                    <a:p>
                      <a:r>
                        <a:rPr lang="en-US" dirty="0"/>
                        <a:t>Slower = Higher Probability</a:t>
                      </a:r>
                    </a:p>
                  </a:txBody>
                  <a:tcPr/>
                </a:tc>
                <a:extLst>
                  <a:ext uri="{0D108BD9-81ED-4DB2-BD59-A6C34878D82A}">
                    <a16:rowId xmlns:a16="http://schemas.microsoft.com/office/drawing/2014/main" val="2714242277"/>
                  </a:ext>
                </a:extLst>
              </a:tr>
              <a:tr h="595068">
                <a:tc>
                  <a:txBody>
                    <a:bodyPr/>
                    <a:lstStyle/>
                    <a:p>
                      <a:r>
                        <a:rPr lang="en-US" dirty="0"/>
                        <a:t>Volatility</a:t>
                      </a:r>
                    </a:p>
                  </a:txBody>
                  <a:tcPr/>
                </a:tc>
                <a:tc>
                  <a:txBody>
                    <a:bodyPr/>
                    <a:lstStyle/>
                    <a:p>
                      <a:r>
                        <a:rPr lang="en-US" dirty="0"/>
                        <a:t>Higher = Higher Probability</a:t>
                      </a:r>
                    </a:p>
                  </a:txBody>
                  <a:tcPr/>
                </a:tc>
                <a:tc>
                  <a:txBody>
                    <a:bodyPr/>
                    <a:lstStyle/>
                    <a:p>
                      <a:r>
                        <a:rPr lang="en-US" dirty="0"/>
                        <a:t>Higher = Higher Probability</a:t>
                      </a:r>
                    </a:p>
                  </a:txBody>
                  <a:tcPr/>
                </a:tc>
                <a:tc>
                  <a:txBody>
                    <a:bodyPr/>
                    <a:lstStyle/>
                    <a:p>
                      <a:r>
                        <a:rPr lang="en-US" dirty="0"/>
                        <a:t>Higher = Higher Probability</a:t>
                      </a:r>
                    </a:p>
                  </a:txBody>
                  <a:tcPr/>
                </a:tc>
                <a:tc>
                  <a:txBody>
                    <a:bodyPr/>
                    <a:lstStyle/>
                    <a:p>
                      <a:r>
                        <a:rPr lang="en-US" dirty="0"/>
                        <a:t>Higher = Higher Probability</a:t>
                      </a:r>
                    </a:p>
                  </a:txBody>
                  <a:tcPr/>
                </a:tc>
                <a:extLst>
                  <a:ext uri="{0D108BD9-81ED-4DB2-BD59-A6C34878D82A}">
                    <a16:rowId xmlns:a16="http://schemas.microsoft.com/office/drawing/2014/main" val="1193745537"/>
                  </a:ext>
                </a:extLst>
              </a:tr>
              <a:tr h="595068">
                <a:tc>
                  <a:txBody>
                    <a:bodyPr/>
                    <a:lstStyle/>
                    <a:p>
                      <a:r>
                        <a:rPr lang="en-US" dirty="0"/>
                        <a:t>Shift Parameter</a:t>
                      </a:r>
                    </a:p>
                  </a:txBody>
                  <a:tcPr/>
                </a:tc>
                <a:tc>
                  <a:txBody>
                    <a:bodyPr/>
                    <a:lstStyle/>
                    <a:p>
                      <a:r>
                        <a:rPr lang="en-US" dirty="0"/>
                        <a:t>Higher = Lower Probability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Higher = Higher Probability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Higher = Lower Probability</a:t>
                      </a:r>
                    </a:p>
                  </a:txBody>
                  <a:tcPr/>
                </a:tc>
                <a:tc>
                  <a:txBody>
                    <a:bodyPr/>
                    <a:lstStyle/>
                    <a:p>
                      <a:r>
                        <a:rPr lang="en-US" dirty="0"/>
                        <a:t>Minimal</a:t>
                      </a:r>
                    </a:p>
                  </a:txBody>
                  <a:tcPr/>
                </a:tc>
                <a:extLst>
                  <a:ext uri="{0D108BD9-81ED-4DB2-BD59-A6C34878D82A}">
                    <a16:rowId xmlns:a16="http://schemas.microsoft.com/office/drawing/2014/main" val="3928118061"/>
                  </a:ext>
                </a:extLst>
              </a:tr>
              <a:tr h="850097">
                <a:tc>
                  <a:txBody>
                    <a:bodyPr/>
                    <a:lstStyle/>
                    <a:p>
                      <a:r>
                        <a:rPr lang="en-US" strike="noStrike" dirty="0">
                          <a:solidFill>
                            <a:schemeClr val="tx1"/>
                          </a:solidFill>
                        </a:rPr>
                        <a:t>Shape</a:t>
                      </a:r>
                      <a:r>
                        <a:rPr lang="en-US" dirty="0"/>
                        <a:t> Parameters</a:t>
                      </a:r>
                    </a:p>
                  </a:txBody>
                  <a:tcPr/>
                </a:tc>
                <a:tc>
                  <a:txBody>
                    <a:bodyPr/>
                    <a:lstStyle/>
                    <a:p>
                      <a:r>
                        <a:rPr lang="en-US" dirty="0"/>
                        <a:t>Steeper = Lower Probability</a:t>
                      </a:r>
                    </a:p>
                  </a:txBody>
                  <a:tcPr/>
                </a:tc>
                <a:tc>
                  <a:txBody>
                    <a:bodyPr/>
                    <a:lstStyle/>
                    <a:p>
                      <a:r>
                        <a:rPr lang="en-US" dirty="0"/>
                        <a:t>Steeper = Lower Probability</a:t>
                      </a:r>
                    </a:p>
                  </a:txBody>
                  <a:tcPr/>
                </a:tc>
                <a:tc>
                  <a:txBody>
                    <a:bodyPr/>
                    <a:lstStyle/>
                    <a:p>
                      <a:r>
                        <a:rPr lang="en-US" dirty="0"/>
                        <a:t>Steeper = Higher Prob. for Short Yields, Lower for Long Yields</a:t>
                      </a:r>
                    </a:p>
                  </a:txBody>
                  <a:tcPr/>
                </a:tc>
                <a:tc>
                  <a:txBody>
                    <a:bodyPr/>
                    <a:lstStyle/>
                    <a:p>
                      <a:r>
                        <a:rPr lang="en-US" dirty="0"/>
                        <a:t>Steeper = Lower Probability</a:t>
                      </a:r>
                    </a:p>
                  </a:txBody>
                  <a:tcPr/>
                </a:tc>
                <a:extLst>
                  <a:ext uri="{0D108BD9-81ED-4DB2-BD59-A6C34878D82A}">
                    <a16:rowId xmlns:a16="http://schemas.microsoft.com/office/drawing/2014/main" val="287360303"/>
                  </a:ext>
                </a:extLst>
              </a:tr>
              <a:tr h="391975">
                <a:tc>
                  <a:txBody>
                    <a:bodyPr/>
                    <a:lstStyle/>
                    <a:p>
                      <a:r>
                        <a:rPr lang="en-US" dirty="0"/>
                        <a:t>Mean Reversion Parameter (MRP)</a:t>
                      </a:r>
                    </a:p>
                  </a:txBody>
                  <a:tcPr/>
                </a:tc>
                <a:tc>
                  <a:txBody>
                    <a:bodyPr/>
                    <a:lstStyle/>
                    <a:p>
                      <a:r>
                        <a:rPr lang="en-US" dirty="0"/>
                        <a:t>Minimal*</a:t>
                      </a:r>
                    </a:p>
                  </a:txBody>
                  <a:tcPr/>
                </a:tc>
                <a:tc>
                  <a:txBody>
                    <a:bodyPr/>
                    <a:lstStyle/>
                    <a:p>
                      <a:r>
                        <a:rPr lang="en-US" dirty="0"/>
                        <a:t>Minimal*</a:t>
                      </a:r>
                    </a:p>
                  </a:txBody>
                  <a:tcPr/>
                </a:tc>
                <a:tc>
                  <a:txBody>
                    <a:bodyPr/>
                    <a:lstStyle/>
                    <a:p>
                      <a:r>
                        <a:rPr lang="en-US" dirty="0"/>
                        <a:t>Higher = Lower Probability</a:t>
                      </a:r>
                    </a:p>
                  </a:txBody>
                  <a:tcPr/>
                </a:tc>
                <a:tc>
                  <a:txBody>
                    <a:bodyPr/>
                    <a:lstStyle/>
                    <a:p>
                      <a:r>
                        <a:rPr lang="en-US" dirty="0"/>
                        <a:t>Minimal</a:t>
                      </a:r>
                    </a:p>
                  </a:txBody>
                  <a:tcPr/>
                </a:tc>
                <a:extLst>
                  <a:ext uri="{0D108BD9-81ED-4DB2-BD59-A6C34878D82A}">
                    <a16:rowId xmlns:a16="http://schemas.microsoft.com/office/drawing/2014/main" val="2911656986"/>
                  </a:ext>
                </a:extLst>
              </a:tr>
              <a:tr h="391975">
                <a:tc>
                  <a:txBody>
                    <a:bodyPr/>
                    <a:lstStyle/>
                    <a:p>
                      <a:r>
                        <a:rPr lang="en-US" dirty="0"/>
                        <a:t>Term Premiums</a:t>
                      </a:r>
                    </a:p>
                  </a:txBody>
                  <a:tcPr/>
                </a:tc>
                <a:tc>
                  <a:txBody>
                    <a:bodyPr/>
                    <a:lstStyle/>
                    <a:p>
                      <a:r>
                        <a:rPr lang="en-US" dirty="0"/>
                        <a:t>Minimal**</a:t>
                      </a:r>
                    </a:p>
                  </a:txBody>
                  <a:tcPr/>
                </a:tc>
                <a:tc>
                  <a:txBody>
                    <a:bodyPr/>
                    <a:lstStyle/>
                    <a:p>
                      <a:r>
                        <a:rPr lang="en-US" dirty="0"/>
                        <a:t>Minimal**</a:t>
                      </a:r>
                    </a:p>
                  </a:txBody>
                  <a:tcPr/>
                </a:tc>
                <a:tc>
                  <a:txBody>
                    <a:bodyPr/>
                    <a:lstStyle/>
                    <a:p>
                      <a:r>
                        <a:rPr lang="en-US" dirty="0"/>
                        <a:t>Larger = Higher Probability</a:t>
                      </a:r>
                    </a:p>
                  </a:txBody>
                  <a:tcPr/>
                </a:tc>
                <a:tc>
                  <a:txBody>
                    <a:bodyPr/>
                    <a:lstStyle/>
                    <a:p>
                      <a:r>
                        <a:rPr lang="en-US" dirty="0"/>
                        <a:t>Larger = Lower Probability</a:t>
                      </a:r>
                    </a:p>
                  </a:txBody>
                  <a:tcPr/>
                </a:tc>
                <a:extLst>
                  <a:ext uri="{0D108BD9-81ED-4DB2-BD59-A6C34878D82A}">
                    <a16:rowId xmlns:a16="http://schemas.microsoft.com/office/drawing/2014/main" val="330462812"/>
                  </a:ext>
                </a:extLst>
              </a:tr>
            </a:tbl>
          </a:graphicData>
        </a:graphic>
      </p:graphicFrame>
      <p:sp>
        <p:nvSpPr>
          <p:cNvPr id="8" name="Title 1">
            <a:extLst>
              <a:ext uri="{FF2B5EF4-FFF2-40B4-BE49-F238E27FC236}">
                <a16:creationId xmlns:a16="http://schemas.microsoft.com/office/drawing/2014/main" id="{C8B9B2C2-1730-4DC8-B5DF-D9EE5773BB36}"/>
              </a:ext>
            </a:extLst>
          </p:cNvPr>
          <p:cNvSpPr txBox="1">
            <a:spLocks/>
          </p:cNvSpPr>
          <p:nvPr/>
        </p:nvSpPr>
        <p:spPr>
          <a:xfrm>
            <a:off x="201179" y="393610"/>
            <a:ext cx="11789641" cy="672327"/>
          </a:xfrm>
          <a:prstGeom prst="rect">
            <a:avLst/>
          </a:prstGeom>
          <a:solidFill>
            <a:schemeClr val="accent1"/>
          </a:solidFill>
        </p:spPr>
        <p:txBody>
          <a:bodyPr vert="horz" lIns="91440" tIns="45720" rIns="91440" bIns="45720" rtlCol="0" anchor="ctr">
            <a:noAutofit/>
          </a:bodyPr>
          <a:lstStyle>
            <a:lvl1pPr algn="l" defTabSz="457200" rtl="0" eaLnBrk="1" latinLnBrk="0" hangingPunct="1">
              <a:spcBef>
                <a:spcPct val="0"/>
              </a:spcBef>
              <a:buNone/>
              <a:defRPr sz="2200" kern="1200">
                <a:solidFill>
                  <a:schemeClr val="accent1"/>
                </a:solidFill>
                <a:latin typeface="Arial"/>
                <a:ea typeface="+mj-ea"/>
                <a:cs typeface="Arial"/>
              </a:defRPr>
            </a:lvl1pPr>
          </a:lstStyle>
          <a:p>
            <a:pPr marL="0" lvl="1"/>
            <a:r>
              <a:rPr lang="en-US" sz="3200" dirty="0">
                <a:solidFill>
                  <a:schemeClr val="bg1"/>
                </a:solidFill>
                <a:cs typeface="Arial" panose="020B0604020202020204" pitchFamily="34" charset="0"/>
              </a:rPr>
              <a:t>ESG Targeting Impacts and Tradeoffs</a:t>
            </a:r>
          </a:p>
        </p:txBody>
      </p:sp>
      <p:sp>
        <p:nvSpPr>
          <p:cNvPr id="3" name="TextBox 2">
            <a:extLst>
              <a:ext uri="{FF2B5EF4-FFF2-40B4-BE49-F238E27FC236}">
                <a16:creationId xmlns:a16="http://schemas.microsoft.com/office/drawing/2014/main" id="{E997BD3A-55F4-43BA-96FB-BD4067150A37}"/>
              </a:ext>
            </a:extLst>
          </p:cNvPr>
          <p:cNvSpPr txBox="1"/>
          <p:nvPr/>
        </p:nvSpPr>
        <p:spPr>
          <a:xfrm>
            <a:off x="201179" y="6407932"/>
            <a:ext cx="10578438" cy="461665"/>
          </a:xfrm>
          <a:prstGeom prst="rect">
            <a:avLst/>
          </a:prstGeom>
          <a:noFill/>
        </p:spPr>
        <p:txBody>
          <a:bodyPr wrap="square" rtlCol="0">
            <a:spAutoFit/>
          </a:bodyPr>
          <a:lstStyle/>
          <a:p>
            <a:pPr marL="0" indent="0">
              <a:buFont typeface="Arial" panose="020B0604020202020204" pitchFamily="34" charset="0"/>
              <a:buNone/>
            </a:pPr>
            <a:r>
              <a:rPr lang="en-US" sz="1200" dirty="0">
                <a:solidFill>
                  <a:schemeClr val="bg1"/>
                </a:solidFill>
              </a:rPr>
              <a:t>* Assumes that “Low” and “High” are defined relative to the MRP.  For example, in these slides, we’ve taken “Low” as being below MRP – 2.0% (i.e. 1.5%)</a:t>
            </a:r>
          </a:p>
          <a:p>
            <a:pPr marL="0" indent="0">
              <a:buFont typeface="Arial" panose="020B0604020202020204" pitchFamily="34" charset="0"/>
              <a:buNone/>
            </a:pPr>
            <a:r>
              <a:rPr lang="en-US" sz="1200" dirty="0">
                <a:solidFill>
                  <a:schemeClr val="bg1"/>
                </a:solidFill>
              </a:rPr>
              <a:t>** Assumes that the “Low” and “High” calculations are based on the 20-Year Yield</a:t>
            </a:r>
          </a:p>
        </p:txBody>
      </p:sp>
    </p:spTree>
    <p:extLst>
      <p:ext uri="{BB962C8B-B14F-4D97-AF65-F5344CB8AC3E}">
        <p14:creationId xmlns:p14="http://schemas.microsoft.com/office/powerpoint/2010/main" val="1779148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DE1020B-F918-4C91-9FE8-618624A85BAD}"/>
              </a:ext>
            </a:extLst>
          </p:cNvPr>
          <p:cNvSpPr>
            <a:spLocks noGrp="1"/>
          </p:cNvSpPr>
          <p:nvPr>
            <p:ph type="sldNum" sz="quarter" idx="4"/>
          </p:nvPr>
        </p:nvSpPr>
        <p:spPr/>
        <p:txBody>
          <a:bodyPr/>
          <a:lstStyle/>
          <a:p>
            <a:fld id="{DCC3A646-D1F7-FB4A-8D6F-662029E89B65}" type="slidenum">
              <a:rPr lang="en-US" smtClean="0"/>
              <a:pPr/>
              <a:t>2</a:t>
            </a:fld>
            <a:endParaRPr lang="en-US" dirty="0"/>
          </a:p>
        </p:txBody>
      </p:sp>
      <p:graphicFrame>
        <p:nvGraphicFramePr>
          <p:cNvPr id="2" name="Table 4">
            <a:extLst>
              <a:ext uri="{FF2B5EF4-FFF2-40B4-BE49-F238E27FC236}">
                <a16:creationId xmlns:a16="http://schemas.microsoft.com/office/drawing/2014/main" id="{A3BBF2DB-8E86-4D9E-8F88-3BD5F5CD4EDB}"/>
              </a:ext>
            </a:extLst>
          </p:cNvPr>
          <p:cNvGraphicFramePr>
            <a:graphicFrameLocks noGrp="1"/>
          </p:cNvGraphicFramePr>
          <p:nvPr>
            <p:extLst>
              <p:ext uri="{D42A27DB-BD31-4B8C-83A1-F6EECF244321}">
                <p14:modId xmlns:p14="http://schemas.microsoft.com/office/powerpoint/2010/main" val="2992026277"/>
              </p:ext>
            </p:extLst>
          </p:nvPr>
        </p:nvGraphicFramePr>
        <p:xfrm>
          <a:off x="247832" y="1226293"/>
          <a:ext cx="11887199" cy="2587457"/>
        </p:xfrm>
        <a:graphic>
          <a:graphicData uri="http://schemas.openxmlformats.org/drawingml/2006/table">
            <a:tbl>
              <a:tblPr firstRow="1" bandRow="1">
                <a:tableStyleId>{5C22544A-7EE6-4342-B048-85BDC9FD1C3A}</a:tableStyleId>
              </a:tblPr>
              <a:tblGrid>
                <a:gridCol w="2521366">
                  <a:extLst>
                    <a:ext uri="{9D8B030D-6E8A-4147-A177-3AD203B41FA5}">
                      <a16:colId xmlns:a16="http://schemas.microsoft.com/office/drawing/2014/main" val="544387956"/>
                    </a:ext>
                  </a:extLst>
                </a:gridCol>
                <a:gridCol w="2521366">
                  <a:extLst>
                    <a:ext uri="{9D8B030D-6E8A-4147-A177-3AD203B41FA5}">
                      <a16:colId xmlns:a16="http://schemas.microsoft.com/office/drawing/2014/main" val="3339560694"/>
                    </a:ext>
                  </a:extLst>
                </a:gridCol>
                <a:gridCol w="6844467">
                  <a:extLst>
                    <a:ext uri="{9D8B030D-6E8A-4147-A177-3AD203B41FA5}">
                      <a16:colId xmlns:a16="http://schemas.microsoft.com/office/drawing/2014/main" val="2209977373"/>
                    </a:ext>
                  </a:extLst>
                </a:gridCol>
              </a:tblGrid>
              <a:tr h="850097">
                <a:tc>
                  <a:txBody>
                    <a:bodyPr/>
                    <a:lstStyle/>
                    <a:p>
                      <a:r>
                        <a:rPr lang="en-US" dirty="0"/>
                        <a:t>Nature of Target</a:t>
                      </a:r>
                    </a:p>
                  </a:txBody>
                  <a:tcPr/>
                </a:tc>
                <a:tc>
                  <a:txBody>
                    <a:bodyPr/>
                    <a:lstStyle/>
                    <a:p>
                      <a:r>
                        <a:rPr lang="en-US" dirty="0"/>
                        <a:t>Parameter(s)</a:t>
                      </a:r>
                    </a:p>
                  </a:txBody>
                  <a:tcPr/>
                </a:tc>
                <a:tc>
                  <a:txBody>
                    <a:bodyPr/>
                    <a:lstStyle/>
                    <a:p>
                      <a:r>
                        <a:rPr lang="en-US" dirty="0"/>
                        <a:t>Discussion</a:t>
                      </a:r>
                    </a:p>
                  </a:txBody>
                  <a:tcPr/>
                </a:tc>
                <a:extLst>
                  <a:ext uri="{0D108BD9-81ED-4DB2-BD59-A6C34878D82A}">
                    <a16:rowId xmlns:a16="http://schemas.microsoft.com/office/drawing/2014/main" val="3040296907"/>
                  </a:ext>
                </a:extLst>
              </a:tr>
              <a:tr h="595068">
                <a:tc>
                  <a:txBody>
                    <a:bodyPr/>
                    <a:lstStyle/>
                    <a:p>
                      <a:r>
                        <a:rPr lang="en-US" dirty="0"/>
                        <a:t>Mean Reversion Speed</a:t>
                      </a:r>
                    </a:p>
                  </a:txBody>
                  <a:tcPr/>
                </a:tc>
                <a:tc>
                  <a:txBody>
                    <a:bodyPr/>
                    <a:lstStyle/>
                    <a:p>
                      <a:r>
                        <a:rPr lang="en-US" dirty="0"/>
                        <a:t>1 / (Kappa – Lambda1)*</a:t>
                      </a:r>
                    </a:p>
                  </a:txBody>
                  <a:tcPr/>
                </a:tc>
                <a:tc>
                  <a:txBody>
                    <a:bodyPr/>
                    <a:lstStyle/>
                    <a:p>
                      <a:r>
                        <a:rPr lang="en-US" dirty="0"/>
                        <a:t>In the stochastic equation for the State variables (page 3 of the NAIC Technical Documentation Interest Rates DRAFT on Conning’s website), we see that the current state variable X is multiplied by (Lambda1 – Kappa).  Since this quantity MUST be negative, we will see faster reversion when Kappa – Lambda1 is large.  Conversely, the closer it is to zero, the slower the State variable will revert. </a:t>
                      </a:r>
                    </a:p>
                  </a:txBody>
                  <a:tcPr/>
                </a:tc>
                <a:extLst>
                  <a:ext uri="{0D108BD9-81ED-4DB2-BD59-A6C34878D82A}">
                    <a16:rowId xmlns:a16="http://schemas.microsoft.com/office/drawing/2014/main" val="2714242277"/>
                  </a:ext>
                </a:extLst>
              </a:tr>
            </a:tbl>
          </a:graphicData>
        </a:graphic>
      </p:graphicFrame>
      <p:sp>
        <p:nvSpPr>
          <p:cNvPr id="8" name="Title 1">
            <a:extLst>
              <a:ext uri="{FF2B5EF4-FFF2-40B4-BE49-F238E27FC236}">
                <a16:creationId xmlns:a16="http://schemas.microsoft.com/office/drawing/2014/main" id="{C8B9B2C2-1730-4DC8-B5DF-D9EE5773BB36}"/>
              </a:ext>
            </a:extLst>
          </p:cNvPr>
          <p:cNvSpPr txBox="1">
            <a:spLocks/>
          </p:cNvSpPr>
          <p:nvPr/>
        </p:nvSpPr>
        <p:spPr>
          <a:xfrm>
            <a:off x="201179" y="393610"/>
            <a:ext cx="11789641" cy="672327"/>
          </a:xfrm>
          <a:prstGeom prst="rect">
            <a:avLst/>
          </a:prstGeom>
          <a:solidFill>
            <a:schemeClr val="accent1"/>
          </a:solidFill>
        </p:spPr>
        <p:txBody>
          <a:bodyPr vert="horz" lIns="91440" tIns="45720" rIns="91440" bIns="45720" rtlCol="0" anchor="ctr">
            <a:noAutofit/>
          </a:bodyPr>
          <a:lstStyle>
            <a:lvl1pPr algn="l" defTabSz="457200" rtl="0" eaLnBrk="1" latinLnBrk="0" hangingPunct="1">
              <a:spcBef>
                <a:spcPct val="0"/>
              </a:spcBef>
              <a:buNone/>
              <a:defRPr sz="2200" kern="1200">
                <a:solidFill>
                  <a:schemeClr val="accent1"/>
                </a:solidFill>
                <a:latin typeface="Arial"/>
                <a:ea typeface="+mj-ea"/>
                <a:cs typeface="Arial"/>
              </a:defRPr>
            </a:lvl1pPr>
          </a:lstStyle>
          <a:p>
            <a:pPr marL="0" lvl="1"/>
            <a:r>
              <a:rPr lang="en-US" sz="3200" dirty="0">
                <a:solidFill>
                  <a:schemeClr val="bg1"/>
                </a:solidFill>
                <a:cs typeface="Arial" panose="020B0604020202020204" pitchFamily="34" charset="0"/>
              </a:rPr>
              <a:t>Nature of Target – Detailed Discussion</a:t>
            </a:r>
          </a:p>
        </p:txBody>
      </p:sp>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D9D0BC3E-5EFC-4CF7-8ED4-76B87A867343}"/>
                  </a:ext>
                </a:extLst>
              </p:cNvPr>
              <p:cNvSpPr txBox="1"/>
              <p:nvPr/>
            </p:nvSpPr>
            <p:spPr>
              <a:xfrm>
                <a:off x="1617764" y="4803770"/>
                <a:ext cx="8354302" cy="614142"/>
              </a:xfrm>
              <a:prstGeom prst="rect">
                <a:avLst/>
              </a:prstGeom>
              <a:noFill/>
            </p:spPr>
            <p:txBody>
              <a:bodyPr wrap="square">
                <a:spAutoFit/>
              </a:bodyPr>
              <a:lstStyle/>
              <a:p>
                <a:r>
                  <a:rPr lang="en-US" sz="2800" dirty="0"/>
                  <a:t>𝑑</a:t>
                </a:r>
                <a14:m>
                  <m:oMath xmlns:m="http://schemas.openxmlformats.org/officeDocument/2006/math">
                    <m:sSub>
                      <m:sSubPr>
                        <m:ctrlPr>
                          <a:rPr lang="en-US" sz="2800" i="1">
                            <a:latin typeface="Cambria Math" panose="02040503050406030204" pitchFamily="18" charset="0"/>
                          </a:rPr>
                        </m:ctrlPr>
                      </m:sSubPr>
                      <m:e>
                        <m:r>
                          <a:rPr lang="en-US" sz="2800" i="1">
                            <a:latin typeface="Cambria Math" panose="02040503050406030204" pitchFamily="18" charset="0"/>
                          </a:rPr>
                          <m:t>𝑋</m:t>
                        </m:r>
                      </m:e>
                      <m:sub>
                        <m:r>
                          <a:rPr lang="en-US" sz="2800" i="1">
                            <a:latin typeface="Cambria Math" panose="02040503050406030204" pitchFamily="18" charset="0"/>
                          </a:rPr>
                          <m:t>𝑖</m:t>
                        </m:r>
                      </m:sub>
                    </m:sSub>
                  </m:oMath>
                </a14:m>
                <a:r>
                  <a:rPr lang="en-US" sz="2800" dirty="0"/>
                  <a:t>(𝑡) = (</a:t>
                </a:r>
                <a14:m>
                  <m:oMath xmlns:m="http://schemas.openxmlformats.org/officeDocument/2006/math">
                    <m:sSub>
                      <m:sSubPr>
                        <m:ctrlPr>
                          <a:rPr lang="en-US" sz="2800" i="1" smtClean="0">
                            <a:latin typeface="Cambria Math" panose="02040503050406030204" pitchFamily="18" charset="0"/>
                          </a:rPr>
                        </m:ctrlPr>
                      </m:sSubPr>
                      <m:e>
                        <m:r>
                          <m:rPr>
                            <m:nor/>
                          </m:rPr>
                          <a:rPr lang="en-US" sz="2800" dirty="0"/>
                          <m:t>𝜃</m:t>
                        </m:r>
                      </m:e>
                      <m:sub>
                        <m:r>
                          <a:rPr lang="en-US" sz="2800" b="0" i="1" smtClean="0">
                            <a:latin typeface="Cambria Math" panose="02040503050406030204" pitchFamily="18" charset="0"/>
                          </a:rPr>
                          <m:t>𝑖</m:t>
                        </m:r>
                      </m:sub>
                    </m:sSub>
                  </m:oMath>
                </a14:m>
                <a:r>
                  <a:rPr lang="en-US" sz="2800" dirty="0"/>
                  <a:t> + </a:t>
                </a:r>
                <a14:m>
                  <m:oMath xmlns:m="http://schemas.openxmlformats.org/officeDocument/2006/math">
                    <m:sSubSup>
                      <m:sSubSupPr>
                        <m:ctrlPr>
                          <a:rPr lang="en-US" sz="2800" i="1" smtClean="0">
                            <a:latin typeface="Cambria Math" panose="02040503050406030204" pitchFamily="18" charset="0"/>
                          </a:rPr>
                        </m:ctrlPr>
                      </m:sSubSupPr>
                      <m:e>
                        <m:r>
                          <m:rPr>
                            <m:nor/>
                          </m:rPr>
                          <a:rPr lang="en-US" sz="2800" dirty="0"/>
                          <m:t>𝜆</m:t>
                        </m:r>
                      </m:e>
                      <m:sub>
                        <m:r>
                          <a:rPr lang="en-US" sz="2800" b="0" i="1" smtClean="0">
                            <a:latin typeface="Cambria Math" panose="02040503050406030204" pitchFamily="18" charset="0"/>
                          </a:rPr>
                          <m:t>𝑖</m:t>
                        </m:r>
                      </m:sub>
                      <m:sup>
                        <m:r>
                          <a:rPr lang="en-US" sz="2800" b="0" i="1" smtClean="0">
                            <a:latin typeface="Cambria Math" panose="02040503050406030204" pitchFamily="18" charset="0"/>
                          </a:rPr>
                          <m:t>0</m:t>
                        </m:r>
                      </m:sup>
                    </m:sSubSup>
                  </m:oMath>
                </a14:m>
                <a:r>
                  <a:rPr lang="en-US" sz="2800" dirty="0"/>
                  <a:t> + (</a:t>
                </a:r>
                <a14:m>
                  <m:oMath xmlns:m="http://schemas.openxmlformats.org/officeDocument/2006/math">
                    <m:sSubSup>
                      <m:sSubSupPr>
                        <m:ctrlPr>
                          <a:rPr lang="en-US" sz="2800" i="1">
                            <a:latin typeface="Cambria Math" panose="02040503050406030204" pitchFamily="18" charset="0"/>
                          </a:rPr>
                        </m:ctrlPr>
                      </m:sSubSupPr>
                      <m:e>
                        <m:r>
                          <m:rPr>
                            <m:nor/>
                          </m:rPr>
                          <a:rPr lang="en-US" sz="2800" dirty="0"/>
                          <m:t>𝜆</m:t>
                        </m:r>
                      </m:e>
                      <m:sub>
                        <m:r>
                          <a:rPr lang="en-US" sz="2800" i="1">
                            <a:latin typeface="Cambria Math" panose="02040503050406030204" pitchFamily="18" charset="0"/>
                          </a:rPr>
                          <m:t>𝑖</m:t>
                        </m:r>
                      </m:sub>
                      <m:sup>
                        <m:r>
                          <a:rPr lang="en-US" sz="2800" b="0" i="1" smtClean="0">
                            <a:latin typeface="Cambria Math" panose="02040503050406030204" pitchFamily="18" charset="0"/>
                          </a:rPr>
                          <m:t>1</m:t>
                        </m:r>
                      </m:sup>
                    </m:sSubSup>
                    <m:r>
                      <a:rPr lang="en-US" sz="2800" i="1">
                        <a:latin typeface="Cambria Math" panose="02040503050406030204" pitchFamily="18" charset="0"/>
                      </a:rPr>
                      <m:t> </m:t>
                    </m:r>
                  </m:oMath>
                </a14:m>
                <a:r>
                  <a:rPr lang="en-US" sz="2800" dirty="0"/>
                  <a:t>− </a:t>
                </a:r>
                <a14:m>
                  <m:oMath xmlns:m="http://schemas.openxmlformats.org/officeDocument/2006/math">
                    <m:sSub>
                      <m:sSubPr>
                        <m:ctrlPr>
                          <a:rPr lang="en-US" sz="2800" i="1" smtClean="0">
                            <a:latin typeface="Cambria Math" panose="02040503050406030204" pitchFamily="18" charset="0"/>
                          </a:rPr>
                        </m:ctrlPr>
                      </m:sSubPr>
                      <m:e>
                        <m:r>
                          <m:rPr>
                            <m:nor/>
                          </m:rPr>
                          <a:rPr lang="en-US" sz="2800" dirty="0"/>
                          <m:t>𝜅</m:t>
                        </m:r>
                      </m:e>
                      <m:sub>
                        <m:r>
                          <a:rPr lang="en-US" sz="2800" b="0" i="1" smtClean="0">
                            <a:latin typeface="Cambria Math" panose="02040503050406030204" pitchFamily="18" charset="0"/>
                          </a:rPr>
                          <m:t>𝑖</m:t>
                        </m:r>
                      </m:sub>
                    </m:sSub>
                  </m:oMath>
                </a14:m>
                <a:r>
                  <a:rPr lang="en-US" sz="2800" dirty="0"/>
                  <a:t>)</a:t>
                </a:r>
                <a14:m>
                  <m:oMath xmlns:m="http://schemas.openxmlformats.org/officeDocument/2006/math">
                    <m:sSub>
                      <m:sSubPr>
                        <m:ctrlPr>
                          <a:rPr lang="en-US" sz="2800" i="1" smtClean="0">
                            <a:latin typeface="Cambria Math" panose="02040503050406030204" pitchFamily="18" charset="0"/>
                          </a:rPr>
                        </m:ctrlPr>
                      </m:sSubPr>
                      <m:e>
                        <m:r>
                          <a:rPr lang="en-US" sz="2800" b="0" i="1" smtClean="0">
                            <a:latin typeface="Cambria Math" panose="02040503050406030204" pitchFamily="18" charset="0"/>
                          </a:rPr>
                          <m:t>𝑋</m:t>
                        </m:r>
                      </m:e>
                      <m:sub>
                        <m:r>
                          <a:rPr lang="en-US" sz="2800" b="0" i="1" smtClean="0">
                            <a:latin typeface="Cambria Math" panose="02040503050406030204" pitchFamily="18" charset="0"/>
                          </a:rPr>
                          <m:t>𝑖</m:t>
                        </m:r>
                      </m:sub>
                    </m:sSub>
                    <m:r>
                      <a:rPr lang="en-US" sz="2800" b="0" i="1" smtClean="0">
                        <a:latin typeface="Cambria Math" panose="02040503050406030204" pitchFamily="18" charset="0"/>
                      </a:rPr>
                      <m:t>(</m:t>
                    </m:r>
                  </m:oMath>
                </a14:m>
                <a:r>
                  <a:rPr lang="en-US" sz="2800" dirty="0"/>
                  <a:t>𝑡))𝑑𝑡 + </a:t>
                </a:r>
                <a14:m>
                  <m:oMath xmlns:m="http://schemas.openxmlformats.org/officeDocument/2006/math">
                    <m:sSub>
                      <m:sSubPr>
                        <m:ctrlPr>
                          <a:rPr lang="en-US" sz="2800" i="1" smtClean="0">
                            <a:latin typeface="Cambria Math" panose="02040503050406030204" pitchFamily="18" charset="0"/>
                          </a:rPr>
                        </m:ctrlPr>
                      </m:sSubPr>
                      <m:e>
                        <m:r>
                          <m:rPr>
                            <m:nor/>
                          </m:rPr>
                          <a:rPr lang="en-US" sz="2800" dirty="0"/>
                          <m:t>𝜎</m:t>
                        </m:r>
                      </m:e>
                      <m:sub>
                        <m:r>
                          <a:rPr lang="en-US" sz="2800" b="0" i="1" smtClean="0">
                            <a:latin typeface="Cambria Math" panose="02040503050406030204" pitchFamily="18" charset="0"/>
                          </a:rPr>
                          <m:t>𝑖</m:t>
                        </m:r>
                      </m:sub>
                    </m:sSub>
                    <m:rad>
                      <m:radPr>
                        <m:degHide m:val="on"/>
                        <m:ctrlPr>
                          <a:rPr lang="en-US" sz="2800" i="1" smtClean="0">
                            <a:latin typeface="Cambria Math" panose="02040503050406030204" pitchFamily="18" charset="0"/>
                          </a:rPr>
                        </m:ctrlPr>
                      </m:radPr>
                      <m:deg/>
                      <m:e>
                        <m:sSub>
                          <m:sSubPr>
                            <m:ctrlPr>
                              <a:rPr lang="en-US" sz="2800" i="1">
                                <a:latin typeface="Cambria Math" panose="02040503050406030204" pitchFamily="18" charset="0"/>
                              </a:rPr>
                            </m:ctrlPr>
                          </m:sSubPr>
                          <m:e>
                            <m:r>
                              <a:rPr lang="en-US" sz="2800" i="1">
                                <a:latin typeface="Cambria Math" panose="02040503050406030204" pitchFamily="18" charset="0"/>
                              </a:rPr>
                              <m:t>𝑋</m:t>
                            </m:r>
                          </m:e>
                          <m:sub>
                            <m:r>
                              <a:rPr lang="en-US" sz="2800" i="1">
                                <a:latin typeface="Cambria Math" panose="02040503050406030204" pitchFamily="18" charset="0"/>
                              </a:rPr>
                              <m:t>𝑖</m:t>
                            </m:r>
                          </m:sub>
                        </m:sSub>
                        <m:r>
                          <a:rPr lang="en-US" sz="2800" i="1">
                            <a:latin typeface="Cambria Math" panose="02040503050406030204" pitchFamily="18" charset="0"/>
                          </a:rPr>
                          <m:t>(</m:t>
                        </m:r>
                        <m:r>
                          <m:rPr>
                            <m:nor/>
                          </m:rPr>
                          <a:rPr lang="en-US" sz="2800" dirty="0"/>
                          <m:t>𝑡</m:t>
                        </m:r>
                        <m:r>
                          <m:rPr>
                            <m:nor/>
                          </m:rPr>
                          <a:rPr lang="en-US" sz="2800" dirty="0"/>
                          <m:t>)</m:t>
                        </m:r>
                      </m:e>
                    </m:rad>
                  </m:oMath>
                </a14:m>
                <a:r>
                  <a:rPr lang="en-US" sz="2800" dirty="0"/>
                  <a:t> 𝑑</a:t>
                </a:r>
                <a14:m>
                  <m:oMath xmlns:m="http://schemas.openxmlformats.org/officeDocument/2006/math">
                    <m:sSub>
                      <m:sSubPr>
                        <m:ctrlPr>
                          <a:rPr lang="en-US" sz="2800" i="1" dirty="0" smtClean="0">
                            <a:latin typeface="Cambria Math" panose="02040503050406030204" pitchFamily="18" charset="0"/>
                          </a:rPr>
                        </m:ctrlPr>
                      </m:sSubPr>
                      <m:e>
                        <m:r>
                          <a:rPr lang="en-US" sz="2800" b="0" i="1" dirty="0" smtClean="0">
                            <a:latin typeface="Cambria Math" panose="02040503050406030204" pitchFamily="18" charset="0"/>
                          </a:rPr>
                          <m:t>𝑊</m:t>
                        </m:r>
                      </m:e>
                      <m:sub>
                        <m:r>
                          <a:rPr lang="en-US" sz="2800" b="0" i="1" dirty="0" smtClean="0">
                            <a:latin typeface="Cambria Math" panose="02040503050406030204" pitchFamily="18" charset="0"/>
                          </a:rPr>
                          <m:t>𝑖</m:t>
                        </m:r>
                      </m:sub>
                    </m:sSub>
                  </m:oMath>
                </a14:m>
                <a:r>
                  <a:rPr lang="en-US" sz="2800" dirty="0"/>
                  <a:t>(𝑡)</a:t>
                </a:r>
              </a:p>
            </p:txBody>
          </p:sp>
        </mc:Choice>
        <mc:Fallback>
          <p:sp>
            <p:nvSpPr>
              <p:cNvPr id="7" name="TextBox 6">
                <a:extLst>
                  <a:ext uri="{FF2B5EF4-FFF2-40B4-BE49-F238E27FC236}">
                    <a16:creationId xmlns:a16="http://schemas.microsoft.com/office/drawing/2014/main" id="{D9D0BC3E-5EFC-4CF7-8ED4-76B87A867343}"/>
                  </a:ext>
                </a:extLst>
              </p:cNvPr>
              <p:cNvSpPr txBox="1">
                <a:spLocks noRot="1" noChangeAspect="1" noMove="1" noResize="1" noEditPoints="1" noAdjustHandles="1" noChangeArrowheads="1" noChangeShapeType="1" noTextEdit="1"/>
              </p:cNvSpPr>
              <p:nvPr/>
            </p:nvSpPr>
            <p:spPr>
              <a:xfrm>
                <a:off x="1617764" y="4803770"/>
                <a:ext cx="8354302" cy="614142"/>
              </a:xfrm>
              <a:prstGeom prst="rect">
                <a:avLst/>
              </a:prstGeom>
              <a:blipFill>
                <a:blip r:embed="rId3"/>
                <a:stretch>
                  <a:fillRect l="-1459" t="-990" b="-23762"/>
                </a:stretch>
              </a:blipFill>
            </p:spPr>
            <p:txBody>
              <a:bodyPr/>
              <a:lstStyle/>
              <a:p>
                <a:r>
                  <a:rPr lang="en-US">
                    <a:noFill/>
                  </a:rPr>
                  <a:t> </a:t>
                </a:r>
              </a:p>
            </p:txBody>
          </p:sp>
        </mc:Fallback>
      </mc:AlternateContent>
    </p:spTree>
    <p:extLst>
      <p:ext uri="{BB962C8B-B14F-4D97-AF65-F5344CB8AC3E}">
        <p14:creationId xmlns:p14="http://schemas.microsoft.com/office/powerpoint/2010/main" val="3397442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DE1020B-F918-4C91-9FE8-618624A85BAD}"/>
              </a:ext>
            </a:extLst>
          </p:cNvPr>
          <p:cNvSpPr>
            <a:spLocks noGrp="1"/>
          </p:cNvSpPr>
          <p:nvPr>
            <p:ph type="sldNum" sz="quarter" idx="4"/>
          </p:nvPr>
        </p:nvSpPr>
        <p:spPr/>
        <p:txBody>
          <a:bodyPr/>
          <a:lstStyle/>
          <a:p>
            <a:fld id="{DCC3A646-D1F7-FB4A-8D6F-662029E89B65}" type="slidenum">
              <a:rPr lang="en-US" smtClean="0"/>
              <a:pPr/>
              <a:t>3</a:t>
            </a:fld>
            <a:endParaRPr lang="en-US" dirty="0"/>
          </a:p>
        </p:txBody>
      </p:sp>
      <p:graphicFrame>
        <p:nvGraphicFramePr>
          <p:cNvPr id="2" name="Table 4">
            <a:extLst>
              <a:ext uri="{FF2B5EF4-FFF2-40B4-BE49-F238E27FC236}">
                <a16:creationId xmlns:a16="http://schemas.microsoft.com/office/drawing/2014/main" id="{A3BBF2DB-8E86-4D9E-8F88-3BD5F5CD4EDB}"/>
              </a:ext>
            </a:extLst>
          </p:cNvPr>
          <p:cNvGraphicFramePr>
            <a:graphicFrameLocks noGrp="1"/>
          </p:cNvGraphicFramePr>
          <p:nvPr>
            <p:extLst>
              <p:ext uri="{D42A27DB-BD31-4B8C-83A1-F6EECF244321}">
                <p14:modId xmlns:p14="http://schemas.microsoft.com/office/powerpoint/2010/main" val="2237247137"/>
              </p:ext>
            </p:extLst>
          </p:nvPr>
        </p:nvGraphicFramePr>
        <p:xfrm>
          <a:off x="247832" y="1226293"/>
          <a:ext cx="11887199" cy="2313137"/>
        </p:xfrm>
        <a:graphic>
          <a:graphicData uri="http://schemas.openxmlformats.org/drawingml/2006/table">
            <a:tbl>
              <a:tblPr firstRow="1" bandRow="1">
                <a:tableStyleId>{5C22544A-7EE6-4342-B048-85BDC9FD1C3A}</a:tableStyleId>
              </a:tblPr>
              <a:tblGrid>
                <a:gridCol w="2521366">
                  <a:extLst>
                    <a:ext uri="{9D8B030D-6E8A-4147-A177-3AD203B41FA5}">
                      <a16:colId xmlns:a16="http://schemas.microsoft.com/office/drawing/2014/main" val="544387956"/>
                    </a:ext>
                  </a:extLst>
                </a:gridCol>
                <a:gridCol w="2521366">
                  <a:extLst>
                    <a:ext uri="{9D8B030D-6E8A-4147-A177-3AD203B41FA5}">
                      <a16:colId xmlns:a16="http://schemas.microsoft.com/office/drawing/2014/main" val="3339560694"/>
                    </a:ext>
                  </a:extLst>
                </a:gridCol>
                <a:gridCol w="6844467">
                  <a:extLst>
                    <a:ext uri="{9D8B030D-6E8A-4147-A177-3AD203B41FA5}">
                      <a16:colId xmlns:a16="http://schemas.microsoft.com/office/drawing/2014/main" val="2209977373"/>
                    </a:ext>
                  </a:extLst>
                </a:gridCol>
              </a:tblGrid>
              <a:tr h="850097">
                <a:tc>
                  <a:txBody>
                    <a:bodyPr/>
                    <a:lstStyle/>
                    <a:p>
                      <a:r>
                        <a:rPr lang="en-US" dirty="0"/>
                        <a:t>Nature of Target</a:t>
                      </a:r>
                    </a:p>
                  </a:txBody>
                  <a:tcPr/>
                </a:tc>
                <a:tc>
                  <a:txBody>
                    <a:bodyPr/>
                    <a:lstStyle/>
                    <a:p>
                      <a:r>
                        <a:rPr lang="en-US" dirty="0"/>
                        <a:t>Parameter(s)</a:t>
                      </a:r>
                    </a:p>
                  </a:txBody>
                  <a:tcPr/>
                </a:tc>
                <a:tc>
                  <a:txBody>
                    <a:bodyPr/>
                    <a:lstStyle/>
                    <a:p>
                      <a:r>
                        <a:rPr lang="en-US" dirty="0"/>
                        <a:t>Discussion</a:t>
                      </a:r>
                    </a:p>
                  </a:txBody>
                  <a:tcPr/>
                </a:tc>
                <a:extLst>
                  <a:ext uri="{0D108BD9-81ED-4DB2-BD59-A6C34878D82A}">
                    <a16:rowId xmlns:a16="http://schemas.microsoft.com/office/drawing/2014/main" val="3040296907"/>
                  </a:ext>
                </a:extLst>
              </a:tr>
              <a:tr h="595068">
                <a:tc>
                  <a:txBody>
                    <a:bodyPr/>
                    <a:lstStyle/>
                    <a:p>
                      <a:r>
                        <a:rPr lang="en-US" dirty="0"/>
                        <a:t>Volatility</a:t>
                      </a:r>
                    </a:p>
                  </a:txBody>
                  <a:tcPr/>
                </a:tc>
                <a:tc>
                  <a:txBody>
                    <a:bodyPr/>
                    <a:lstStyle/>
                    <a:p>
                      <a:r>
                        <a:rPr lang="en-US" dirty="0"/>
                        <a:t>Sigma*</a:t>
                      </a:r>
                    </a:p>
                  </a:txBody>
                  <a:tcPr/>
                </a:tc>
                <a:tc>
                  <a:txBody>
                    <a:bodyPr/>
                    <a:lstStyle/>
                    <a:p>
                      <a:r>
                        <a:rPr lang="en-US" dirty="0"/>
                        <a:t>In the stochastic equation, the first part of the term is a fixed drift based on the current State variable.  The second part controls the volatility with Sigma being the main driver.  Since the square root of the State variable is also in that formula, all of the other parameters will impact this, as well.  But, they are secondary to the impact of Sigma.</a:t>
                      </a:r>
                    </a:p>
                  </a:txBody>
                  <a:tcPr/>
                </a:tc>
                <a:extLst>
                  <a:ext uri="{0D108BD9-81ED-4DB2-BD59-A6C34878D82A}">
                    <a16:rowId xmlns:a16="http://schemas.microsoft.com/office/drawing/2014/main" val="2714242277"/>
                  </a:ext>
                </a:extLst>
              </a:tr>
            </a:tbl>
          </a:graphicData>
        </a:graphic>
      </p:graphicFrame>
      <p:sp>
        <p:nvSpPr>
          <p:cNvPr id="8" name="Title 1">
            <a:extLst>
              <a:ext uri="{FF2B5EF4-FFF2-40B4-BE49-F238E27FC236}">
                <a16:creationId xmlns:a16="http://schemas.microsoft.com/office/drawing/2014/main" id="{C8B9B2C2-1730-4DC8-B5DF-D9EE5773BB36}"/>
              </a:ext>
            </a:extLst>
          </p:cNvPr>
          <p:cNvSpPr txBox="1">
            <a:spLocks/>
          </p:cNvSpPr>
          <p:nvPr/>
        </p:nvSpPr>
        <p:spPr>
          <a:xfrm>
            <a:off x="201179" y="393610"/>
            <a:ext cx="11789641" cy="672327"/>
          </a:xfrm>
          <a:prstGeom prst="rect">
            <a:avLst/>
          </a:prstGeom>
          <a:solidFill>
            <a:schemeClr val="accent1"/>
          </a:solidFill>
        </p:spPr>
        <p:txBody>
          <a:bodyPr vert="horz" lIns="91440" tIns="45720" rIns="91440" bIns="45720" rtlCol="0" anchor="ctr">
            <a:noAutofit/>
          </a:bodyPr>
          <a:lstStyle>
            <a:lvl1pPr algn="l" defTabSz="457200" rtl="0" eaLnBrk="1" latinLnBrk="0" hangingPunct="1">
              <a:spcBef>
                <a:spcPct val="0"/>
              </a:spcBef>
              <a:buNone/>
              <a:defRPr sz="2200" kern="1200">
                <a:solidFill>
                  <a:schemeClr val="accent1"/>
                </a:solidFill>
                <a:latin typeface="Arial"/>
                <a:ea typeface="+mj-ea"/>
                <a:cs typeface="Arial"/>
              </a:defRPr>
            </a:lvl1pPr>
          </a:lstStyle>
          <a:p>
            <a:pPr marL="0" lvl="1"/>
            <a:r>
              <a:rPr lang="en-US" sz="3200" dirty="0">
                <a:solidFill>
                  <a:schemeClr val="bg1"/>
                </a:solidFill>
                <a:cs typeface="Arial" panose="020B0604020202020204" pitchFamily="34" charset="0"/>
              </a:rPr>
              <a:t>Nature of Target – Detailed Discussion</a:t>
            </a:r>
          </a:p>
        </p:txBody>
      </p:sp>
      <mc:AlternateContent xmlns:mc="http://schemas.openxmlformats.org/markup-compatibility/2006">
        <mc:Choice xmlns:a14="http://schemas.microsoft.com/office/drawing/2010/main" Requires="a14">
          <p:sp>
            <p:nvSpPr>
              <p:cNvPr id="6" name="TextBox 5">
                <a:extLst>
                  <a:ext uri="{FF2B5EF4-FFF2-40B4-BE49-F238E27FC236}">
                    <a16:creationId xmlns:a16="http://schemas.microsoft.com/office/drawing/2014/main" id="{354D6764-4FE5-4090-86D3-D8A84A9FE63B}"/>
                  </a:ext>
                </a:extLst>
              </p:cNvPr>
              <p:cNvSpPr txBox="1"/>
              <p:nvPr/>
            </p:nvSpPr>
            <p:spPr>
              <a:xfrm>
                <a:off x="1617764" y="4803770"/>
                <a:ext cx="8354302" cy="614142"/>
              </a:xfrm>
              <a:prstGeom prst="rect">
                <a:avLst/>
              </a:prstGeom>
              <a:noFill/>
            </p:spPr>
            <p:txBody>
              <a:bodyPr wrap="square">
                <a:spAutoFit/>
              </a:bodyPr>
              <a:lstStyle/>
              <a:p>
                <a:r>
                  <a:rPr lang="en-US" sz="2800" dirty="0"/>
                  <a:t>𝑑</a:t>
                </a:r>
                <a14:m>
                  <m:oMath xmlns:m="http://schemas.openxmlformats.org/officeDocument/2006/math">
                    <m:sSub>
                      <m:sSubPr>
                        <m:ctrlPr>
                          <a:rPr lang="en-US" sz="2800" i="1">
                            <a:latin typeface="Cambria Math" panose="02040503050406030204" pitchFamily="18" charset="0"/>
                          </a:rPr>
                        </m:ctrlPr>
                      </m:sSubPr>
                      <m:e>
                        <m:r>
                          <a:rPr lang="en-US" sz="2800" i="1">
                            <a:latin typeface="Cambria Math" panose="02040503050406030204" pitchFamily="18" charset="0"/>
                          </a:rPr>
                          <m:t>𝑋</m:t>
                        </m:r>
                      </m:e>
                      <m:sub>
                        <m:r>
                          <a:rPr lang="en-US" sz="2800" i="1">
                            <a:latin typeface="Cambria Math" panose="02040503050406030204" pitchFamily="18" charset="0"/>
                          </a:rPr>
                          <m:t>𝑖</m:t>
                        </m:r>
                      </m:sub>
                    </m:sSub>
                  </m:oMath>
                </a14:m>
                <a:r>
                  <a:rPr lang="en-US" sz="2800" dirty="0"/>
                  <a:t>(𝑡) = (</a:t>
                </a:r>
                <a14:m>
                  <m:oMath xmlns:m="http://schemas.openxmlformats.org/officeDocument/2006/math">
                    <m:sSub>
                      <m:sSubPr>
                        <m:ctrlPr>
                          <a:rPr lang="en-US" sz="2800" i="1" smtClean="0">
                            <a:latin typeface="Cambria Math" panose="02040503050406030204" pitchFamily="18" charset="0"/>
                          </a:rPr>
                        </m:ctrlPr>
                      </m:sSubPr>
                      <m:e>
                        <m:r>
                          <m:rPr>
                            <m:nor/>
                          </m:rPr>
                          <a:rPr lang="en-US" sz="2800" dirty="0"/>
                          <m:t>𝜃</m:t>
                        </m:r>
                      </m:e>
                      <m:sub>
                        <m:r>
                          <a:rPr lang="en-US" sz="2800" b="0" i="1" smtClean="0">
                            <a:latin typeface="Cambria Math" panose="02040503050406030204" pitchFamily="18" charset="0"/>
                          </a:rPr>
                          <m:t>𝑖</m:t>
                        </m:r>
                      </m:sub>
                    </m:sSub>
                  </m:oMath>
                </a14:m>
                <a:r>
                  <a:rPr lang="en-US" sz="2800" dirty="0"/>
                  <a:t> + </a:t>
                </a:r>
                <a14:m>
                  <m:oMath xmlns:m="http://schemas.openxmlformats.org/officeDocument/2006/math">
                    <m:sSubSup>
                      <m:sSubSupPr>
                        <m:ctrlPr>
                          <a:rPr lang="en-US" sz="2800" i="1" smtClean="0">
                            <a:latin typeface="Cambria Math" panose="02040503050406030204" pitchFamily="18" charset="0"/>
                          </a:rPr>
                        </m:ctrlPr>
                      </m:sSubSupPr>
                      <m:e>
                        <m:r>
                          <m:rPr>
                            <m:nor/>
                          </m:rPr>
                          <a:rPr lang="en-US" sz="2800" dirty="0"/>
                          <m:t>𝜆</m:t>
                        </m:r>
                      </m:e>
                      <m:sub>
                        <m:r>
                          <a:rPr lang="en-US" sz="2800" b="0" i="1" smtClean="0">
                            <a:latin typeface="Cambria Math" panose="02040503050406030204" pitchFamily="18" charset="0"/>
                          </a:rPr>
                          <m:t>𝑖</m:t>
                        </m:r>
                      </m:sub>
                      <m:sup>
                        <m:r>
                          <a:rPr lang="en-US" sz="2800" b="0" i="1" smtClean="0">
                            <a:latin typeface="Cambria Math" panose="02040503050406030204" pitchFamily="18" charset="0"/>
                          </a:rPr>
                          <m:t>0</m:t>
                        </m:r>
                      </m:sup>
                    </m:sSubSup>
                  </m:oMath>
                </a14:m>
                <a:r>
                  <a:rPr lang="en-US" sz="2800" dirty="0"/>
                  <a:t> + (</a:t>
                </a:r>
                <a14:m>
                  <m:oMath xmlns:m="http://schemas.openxmlformats.org/officeDocument/2006/math">
                    <m:sSubSup>
                      <m:sSubSupPr>
                        <m:ctrlPr>
                          <a:rPr lang="en-US" sz="2800" i="1">
                            <a:latin typeface="Cambria Math" panose="02040503050406030204" pitchFamily="18" charset="0"/>
                          </a:rPr>
                        </m:ctrlPr>
                      </m:sSubSupPr>
                      <m:e>
                        <m:r>
                          <m:rPr>
                            <m:nor/>
                          </m:rPr>
                          <a:rPr lang="en-US" sz="2800" dirty="0"/>
                          <m:t>𝜆</m:t>
                        </m:r>
                      </m:e>
                      <m:sub>
                        <m:r>
                          <a:rPr lang="en-US" sz="2800" i="1">
                            <a:latin typeface="Cambria Math" panose="02040503050406030204" pitchFamily="18" charset="0"/>
                          </a:rPr>
                          <m:t>𝑖</m:t>
                        </m:r>
                      </m:sub>
                      <m:sup>
                        <m:r>
                          <a:rPr lang="en-US" sz="2800" b="0" i="1" smtClean="0">
                            <a:latin typeface="Cambria Math" panose="02040503050406030204" pitchFamily="18" charset="0"/>
                          </a:rPr>
                          <m:t>1</m:t>
                        </m:r>
                      </m:sup>
                    </m:sSubSup>
                    <m:r>
                      <a:rPr lang="en-US" sz="2800" i="1">
                        <a:latin typeface="Cambria Math" panose="02040503050406030204" pitchFamily="18" charset="0"/>
                      </a:rPr>
                      <m:t> </m:t>
                    </m:r>
                  </m:oMath>
                </a14:m>
                <a:r>
                  <a:rPr lang="en-US" sz="2800" dirty="0"/>
                  <a:t>− </a:t>
                </a:r>
                <a14:m>
                  <m:oMath xmlns:m="http://schemas.openxmlformats.org/officeDocument/2006/math">
                    <m:sSub>
                      <m:sSubPr>
                        <m:ctrlPr>
                          <a:rPr lang="en-US" sz="2800" i="1" smtClean="0">
                            <a:latin typeface="Cambria Math" panose="02040503050406030204" pitchFamily="18" charset="0"/>
                          </a:rPr>
                        </m:ctrlPr>
                      </m:sSubPr>
                      <m:e>
                        <m:r>
                          <m:rPr>
                            <m:nor/>
                          </m:rPr>
                          <a:rPr lang="en-US" sz="2800" dirty="0"/>
                          <m:t>𝜅</m:t>
                        </m:r>
                      </m:e>
                      <m:sub>
                        <m:r>
                          <a:rPr lang="en-US" sz="2800" b="0" i="1" smtClean="0">
                            <a:latin typeface="Cambria Math" panose="02040503050406030204" pitchFamily="18" charset="0"/>
                          </a:rPr>
                          <m:t>𝑖</m:t>
                        </m:r>
                      </m:sub>
                    </m:sSub>
                  </m:oMath>
                </a14:m>
                <a:r>
                  <a:rPr lang="en-US" sz="2800" dirty="0"/>
                  <a:t>)</a:t>
                </a:r>
                <a14:m>
                  <m:oMath xmlns:m="http://schemas.openxmlformats.org/officeDocument/2006/math">
                    <m:sSub>
                      <m:sSubPr>
                        <m:ctrlPr>
                          <a:rPr lang="en-US" sz="2800" i="1" smtClean="0">
                            <a:latin typeface="Cambria Math" panose="02040503050406030204" pitchFamily="18" charset="0"/>
                          </a:rPr>
                        </m:ctrlPr>
                      </m:sSubPr>
                      <m:e>
                        <m:r>
                          <a:rPr lang="en-US" sz="2800" b="0" i="1" smtClean="0">
                            <a:latin typeface="Cambria Math" panose="02040503050406030204" pitchFamily="18" charset="0"/>
                          </a:rPr>
                          <m:t>𝑋</m:t>
                        </m:r>
                      </m:e>
                      <m:sub>
                        <m:r>
                          <a:rPr lang="en-US" sz="2800" b="0" i="1" smtClean="0">
                            <a:latin typeface="Cambria Math" panose="02040503050406030204" pitchFamily="18" charset="0"/>
                          </a:rPr>
                          <m:t>𝑖</m:t>
                        </m:r>
                      </m:sub>
                    </m:sSub>
                    <m:r>
                      <a:rPr lang="en-US" sz="2800" b="0" i="1" smtClean="0">
                        <a:latin typeface="Cambria Math" panose="02040503050406030204" pitchFamily="18" charset="0"/>
                      </a:rPr>
                      <m:t>(</m:t>
                    </m:r>
                  </m:oMath>
                </a14:m>
                <a:r>
                  <a:rPr lang="en-US" sz="2800" dirty="0"/>
                  <a:t>𝑡))𝑑𝑡 + </a:t>
                </a:r>
                <a14:m>
                  <m:oMath xmlns:m="http://schemas.openxmlformats.org/officeDocument/2006/math">
                    <m:sSub>
                      <m:sSubPr>
                        <m:ctrlPr>
                          <a:rPr lang="en-US" sz="2800" i="1" smtClean="0">
                            <a:latin typeface="Cambria Math" panose="02040503050406030204" pitchFamily="18" charset="0"/>
                          </a:rPr>
                        </m:ctrlPr>
                      </m:sSubPr>
                      <m:e>
                        <m:r>
                          <m:rPr>
                            <m:nor/>
                          </m:rPr>
                          <a:rPr lang="en-US" sz="2800" dirty="0"/>
                          <m:t>𝜎</m:t>
                        </m:r>
                      </m:e>
                      <m:sub>
                        <m:r>
                          <a:rPr lang="en-US" sz="2800" b="0" i="1" smtClean="0">
                            <a:latin typeface="Cambria Math" panose="02040503050406030204" pitchFamily="18" charset="0"/>
                          </a:rPr>
                          <m:t>𝑖</m:t>
                        </m:r>
                      </m:sub>
                    </m:sSub>
                    <m:rad>
                      <m:radPr>
                        <m:degHide m:val="on"/>
                        <m:ctrlPr>
                          <a:rPr lang="en-US" sz="2800" i="1" smtClean="0">
                            <a:latin typeface="Cambria Math" panose="02040503050406030204" pitchFamily="18" charset="0"/>
                          </a:rPr>
                        </m:ctrlPr>
                      </m:radPr>
                      <m:deg/>
                      <m:e>
                        <m:sSub>
                          <m:sSubPr>
                            <m:ctrlPr>
                              <a:rPr lang="en-US" sz="2800" i="1">
                                <a:latin typeface="Cambria Math" panose="02040503050406030204" pitchFamily="18" charset="0"/>
                              </a:rPr>
                            </m:ctrlPr>
                          </m:sSubPr>
                          <m:e>
                            <m:r>
                              <a:rPr lang="en-US" sz="2800" i="1">
                                <a:latin typeface="Cambria Math" panose="02040503050406030204" pitchFamily="18" charset="0"/>
                              </a:rPr>
                              <m:t>𝑋</m:t>
                            </m:r>
                          </m:e>
                          <m:sub>
                            <m:r>
                              <a:rPr lang="en-US" sz="2800" i="1">
                                <a:latin typeface="Cambria Math" panose="02040503050406030204" pitchFamily="18" charset="0"/>
                              </a:rPr>
                              <m:t>𝑖</m:t>
                            </m:r>
                          </m:sub>
                        </m:sSub>
                        <m:r>
                          <a:rPr lang="en-US" sz="2800" i="1">
                            <a:latin typeface="Cambria Math" panose="02040503050406030204" pitchFamily="18" charset="0"/>
                          </a:rPr>
                          <m:t>(</m:t>
                        </m:r>
                        <m:r>
                          <m:rPr>
                            <m:nor/>
                          </m:rPr>
                          <a:rPr lang="en-US" sz="2800" dirty="0"/>
                          <m:t>𝑡</m:t>
                        </m:r>
                        <m:r>
                          <m:rPr>
                            <m:nor/>
                          </m:rPr>
                          <a:rPr lang="en-US" sz="2800" dirty="0"/>
                          <m:t>)</m:t>
                        </m:r>
                      </m:e>
                    </m:rad>
                  </m:oMath>
                </a14:m>
                <a:r>
                  <a:rPr lang="en-US" sz="2800" dirty="0"/>
                  <a:t> 𝑑</a:t>
                </a:r>
                <a14:m>
                  <m:oMath xmlns:m="http://schemas.openxmlformats.org/officeDocument/2006/math">
                    <m:sSub>
                      <m:sSubPr>
                        <m:ctrlPr>
                          <a:rPr lang="en-US" sz="2800" i="1" dirty="0" smtClean="0">
                            <a:latin typeface="Cambria Math" panose="02040503050406030204" pitchFamily="18" charset="0"/>
                          </a:rPr>
                        </m:ctrlPr>
                      </m:sSubPr>
                      <m:e>
                        <m:r>
                          <a:rPr lang="en-US" sz="2800" b="0" i="1" dirty="0" smtClean="0">
                            <a:latin typeface="Cambria Math" panose="02040503050406030204" pitchFamily="18" charset="0"/>
                          </a:rPr>
                          <m:t>𝑊</m:t>
                        </m:r>
                      </m:e>
                      <m:sub>
                        <m:r>
                          <a:rPr lang="en-US" sz="2800" b="0" i="1" dirty="0" smtClean="0">
                            <a:latin typeface="Cambria Math" panose="02040503050406030204" pitchFamily="18" charset="0"/>
                          </a:rPr>
                          <m:t>𝑖</m:t>
                        </m:r>
                      </m:sub>
                    </m:sSub>
                  </m:oMath>
                </a14:m>
                <a:r>
                  <a:rPr lang="en-US" sz="2800" dirty="0"/>
                  <a:t>(𝑡)</a:t>
                </a:r>
              </a:p>
            </p:txBody>
          </p:sp>
        </mc:Choice>
        <mc:Fallback>
          <p:sp>
            <p:nvSpPr>
              <p:cNvPr id="6" name="TextBox 5">
                <a:extLst>
                  <a:ext uri="{FF2B5EF4-FFF2-40B4-BE49-F238E27FC236}">
                    <a16:creationId xmlns:a16="http://schemas.microsoft.com/office/drawing/2014/main" id="{354D6764-4FE5-4090-86D3-D8A84A9FE63B}"/>
                  </a:ext>
                </a:extLst>
              </p:cNvPr>
              <p:cNvSpPr txBox="1">
                <a:spLocks noRot="1" noChangeAspect="1" noMove="1" noResize="1" noEditPoints="1" noAdjustHandles="1" noChangeArrowheads="1" noChangeShapeType="1" noTextEdit="1"/>
              </p:cNvSpPr>
              <p:nvPr/>
            </p:nvSpPr>
            <p:spPr>
              <a:xfrm>
                <a:off x="1617764" y="4803770"/>
                <a:ext cx="8354302" cy="614142"/>
              </a:xfrm>
              <a:prstGeom prst="rect">
                <a:avLst/>
              </a:prstGeom>
              <a:blipFill>
                <a:blip r:embed="rId3"/>
                <a:stretch>
                  <a:fillRect l="-1459" t="-990" b="-23762"/>
                </a:stretch>
              </a:blipFill>
            </p:spPr>
            <p:txBody>
              <a:bodyPr/>
              <a:lstStyle/>
              <a:p>
                <a:r>
                  <a:rPr lang="en-US">
                    <a:noFill/>
                  </a:rPr>
                  <a:t> </a:t>
                </a:r>
              </a:p>
            </p:txBody>
          </p:sp>
        </mc:Fallback>
      </mc:AlternateContent>
    </p:spTree>
    <p:extLst>
      <p:ext uri="{BB962C8B-B14F-4D97-AF65-F5344CB8AC3E}">
        <p14:creationId xmlns:p14="http://schemas.microsoft.com/office/powerpoint/2010/main" val="2059451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DE1020B-F918-4C91-9FE8-618624A85BAD}"/>
              </a:ext>
            </a:extLst>
          </p:cNvPr>
          <p:cNvSpPr>
            <a:spLocks noGrp="1"/>
          </p:cNvSpPr>
          <p:nvPr>
            <p:ph type="sldNum" sz="quarter" idx="4"/>
          </p:nvPr>
        </p:nvSpPr>
        <p:spPr/>
        <p:txBody>
          <a:bodyPr/>
          <a:lstStyle/>
          <a:p>
            <a:fld id="{DCC3A646-D1F7-FB4A-8D6F-662029E89B65}" type="slidenum">
              <a:rPr lang="en-US" smtClean="0"/>
              <a:pPr/>
              <a:t>4</a:t>
            </a:fld>
            <a:endParaRPr lang="en-US" dirty="0"/>
          </a:p>
        </p:txBody>
      </p:sp>
      <p:graphicFrame>
        <p:nvGraphicFramePr>
          <p:cNvPr id="2" name="Table 4">
            <a:extLst>
              <a:ext uri="{FF2B5EF4-FFF2-40B4-BE49-F238E27FC236}">
                <a16:creationId xmlns:a16="http://schemas.microsoft.com/office/drawing/2014/main" id="{A3BBF2DB-8E86-4D9E-8F88-3BD5F5CD4EDB}"/>
              </a:ext>
            </a:extLst>
          </p:cNvPr>
          <p:cNvGraphicFramePr>
            <a:graphicFrameLocks noGrp="1"/>
          </p:cNvGraphicFramePr>
          <p:nvPr>
            <p:extLst>
              <p:ext uri="{D42A27DB-BD31-4B8C-83A1-F6EECF244321}">
                <p14:modId xmlns:p14="http://schemas.microsoft.com/office/powerpoint/2010/main" val="2491155285"/>
              </p:ext>
            </p:extLst>
          </p:nvPr>
        </p:nvGraphicFramePr>
        <p:xfrm>
          <a:off x="247832" y="1226293"/>
          <a:ext cx="11887199" cy="2038817"/>
        </p:xfrm>
        <a:graphic>
          <a:graphicData uri="http://schemas.openxmlformats.org/drawingml/2006/table">
            <a:tbl>
              <a:tblPr firstRow="1" bandRow="1">
                <a:tableStyleId>{5C22544A-7EE6-4342-B048-85BDC9FD1C3A}</a:tableStyleId>
              </a:tblPr>
              <a:tblGrid>
                <a:gridCol w="2521366">
                  <a:extLst>
                    <a:ext uri="{9D8B030D-6E8A-4147-A177-3AD203B41FA5}">
                      <a16:colId xmlns:a16="http://schemas.microsoft.com/office/drawing/2014/main" val="544387956"/>
                    </a:ext>
                  </a:extLst>
                </a:gridCol>
                <a:gridCol w="2521366">
                  <a:extLst>
                    <a:ext uri="{9D8B030D-6E8A-4147-A177-3AD203B41FA5}">
                      <a16:colId xmlns:a16="http://schemas.microsoft.com/office/drawing/2014/main" val="3339560694"/>
                    </a:ext>
                  </a:extLst>
                </a:gridCol>
                <a:gridCol w="6844467">
                  <a:extLst>
                    <a:ext uri="{9D8B030D-6E8A-4147-A177-3AD203B41FA5}">
                      <a16:colId xmlns:a16="http://schemas.microsoft.com/office/drawing/2014/main" val="2209977373"/>
                    </a:ext>
                  </a:extLst>
                </a:gridCol>
              </a:tblGrid>
              <a:tr h="850097">
                <a:tc>
                  <a:txBody>
                    <a:bodyPr/>
                    <a:lstStyle/>
                    <a:p>
                      <a:r>
                        <a:rPr lang="en-US" dirty="0"/>
                        <a:t>Nature of Target</a:t>
                      </a:r>
                    </a:p>
                  </a:txBody>
                  <a:tcPr/>
                </a:tc>
                <a:tc>
                  <a:txBody>
                    <a:bodyPr/>
                    <a:lstStyle/>
                    <a:p>
                      <a:r>
                        <a:rPr lang="en-US" dirty="0"/>
                        <a:t>Parameter(s)</a:t>
                      </a:r>
                    </a:p>
                  </a:txBody>
                  <a:tcPr/>
                </a:tc>
                <a:tc>
                  <a:txBody>
                    <a:bodyPr/>
                    <a:lstStyle/>
                    <a:p>
                      <a:r>
                        <a:rPr lang="en-US" dirty="0"/>
                        <a:t>Discussion</a:t>
                      </a:r>
                    </a:p>
                  </a:txBody>
                  <a:tcPr/>
                </a:tc>
                <a:extLst>
                  <a:ext uri="{0D108BD9-81ED-4DB2-BD59-A6C34878D82A}">
                    <a16:rowId xmlns:a16="http://schemas.microsoft.com/office/drawing/2014/main" val="3040296907"/>
                  </a:ext>
                </a:extLst>
              </a:tr>
              <a:tr h="595068">
                <a:tc>
                  <a:txBody>
                    <a:bodyPr/>
                    <a:lstStyle/>
                    <a:p>
                      <a:r>
                        <a:rPr lang="en-US" dirty="0"/>
                        <a:t>Shift Parameter</a:t>
                      </a:r>
                    </a:p>
                  </a:txBody>
                  <a:tcPr/>
                </a:tc>
                <a:tc>
                  <a:txBody>
                    <a:bodyPr/>
                    <a:lstStyle/>
                    <a:p>
                      <a:r>
                        <a:rPr lang="en-US" dirty="0"/>
                        <a:t>L(0)</a:t>
                      </a:r>
                    </a:p>
                  </a:txBody>
                  <a:tcPr/>
                </a:tc>
                <a:tc>
                  <a:txBody>
                    <a:bodyPr/>
                    <a:lstStyle/>
                    <a:p>
                      <a:r>
                        <a:rPr lang="en-US" dirty="0"/>
                        <a:t>In the GEMS Model, there is a shift function that has two roles.  First, it allows the Yields to go negative.  Second, it is used to fit the initial curve.  The first element of this vector (i.e. L(0)) is fixed as part of the calibration process.</a:t>
                      </a:r>
                    </a:p>
                  </a:txBody>
                  <a:tcPr/>
                </a:tc>
                <a:extLst>
                  <a:ext uri="{0D108BD9-81ED-4DB2-BD59-A6C34878D82A}">
                    <a16:rowId xmlns:a16="http://schemas.microsoft.com/office/drawing/2014/main" val="2714242277"/>
                  </a:ext>
                </a:extLst>
              </a:tr>
            </a:tbl>
          </a:graphicData>
        </a:graphic>
      </p:graphicFrame>
      <p:sp>
        <p:nvSpPr>
          <p:cNvPr id="8" name="Title 1">
            <a:extLst>
              <a:ext uri="{FF2B5EF4-FFF2-40B4-BE49-F238E27FC236}">
                <a16:creationId xmlns:a16="http://schemas.microsoft.com/office/drawing/2014/main" id="{C8B9B2C2-1730-4DC8-B5DF-D9EE5773BB36}"/>
              </a:ext>
            </a:extLst>
          </p:cNvPr>
          <p:cNvSpPr txBox="1">
            <a:spLocks/>
          </p:cNvSpPr>
          <p:nvPr/>
        </p:nvSpPr>
        <p:spPr>
          <a:xfrm>
            <a:off x="201179" y="393610"/>
            <a:ext cx="11789641" cy="672327"/>
          </a:xfrm>
          <a:prstGeom prst="rect">
            <a:avLst/>
          </a:prstGeom>
          <a:solidFill>
            <a:schemeClr val="accent1"/>
          </a:solidFill>
        </p:spPr>
        <p:txBody>
          <a:bodyPr vert="horz" lIns="91440" tIns="45720" rIns="91440" bIns="45720" rtlCol="0" anchor="ctr">
            <a:noAutofit/>
          </a:bodyPr>
          <a:lstStyle>
            <a:lvl1pPr algn="l" defTabSz="457200" rtl="0" eaLnBrk="1" latinLnBrk="0" hangingPunct="1">
              <a:spcBef>
                <a:spcPct val="0"/>
              </a:spcBef>
              <a:buNone/>
              <a:defRPr sz="2200" kern="1200">
                <a:solidFill>
                  <a:schemeClr val="accent1"/>
                </a:solidFill>
                <a:latin typeface="Arial"/>
                <a:ea typeface="+mj-ea"/>
                <a:cs typeface="Arial"/>
              </a:defRPr>
            </a:lvl1pPr>
          </a:lstStyle>
          <a:p>
            <a:pPr marL="0" lvl="1"/>
            <a:r>
              <a:rPr lang="en-US" sz="3200" dirty="0">
                <a:solidFill>
                  <a:schemeClr val="bg1"/>
                </a:solidFill>
                <a:cs typeface="Arial" panose="020B0604020202020204" pitchFamily="34" charset="0"/>
              </a:rPr>
              <a:t>Nature of Target – Detailed Discussion</a:t>
            </a:r>
          </a:p>
        </p:txBody>
      </p:sp>
    </p:spTree>
    <p:extLst>
      <p:ext uri="{BB962C8B-B14F-4D97-AF65-F5344CB8AC3E}">
        <p14:creationId xmlns:p14="http://schemas.microsoft.com/office/powerpoint/2010/main" val="1231920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DE1020B-F918-4C91-9FE8-618624A85BAD}"/>
              </a:ext>
            </a:extLst>
          </p:cNvPr>
          <p:cNvSpPr>
            <a:spLocks noGrp="1"/>
          </p:cNvSpPr>
          <p:nvPr>
            <p:ph type="sldNum" sz="quarter" idx="4"/>
          </p:nvPr>
        </p:nvSpPr>
        <p:spPr/>
        <p:txBody>
          <a:bodyPr/>
          <a:lstStyle/>
          <a:p>
            <a:fld id="{DCC3A646-D1F7-FB4A-8D6F-662029E89B65}" type="slidenum">
              <a:rPr lang="en-US" smtClean="0"/>
              <a:pPr/>
              <a:t>5</a:t>
            </a:fld>
            <a:endParaRPr lang="en-US" dirty="0"/>
          </a:p>
        </p:txBody>
      </p:sp>
      <p:graphicFrame>
        <p:nvGraphicFramePr>
          <p:cNvPr id="2" name="Table 4">
            <a:extLst>
              <a:ext uri="{FF2B5EF4-FFF2-40B4-BE49-F238E27FC236}">
                <a16:creationId xmlns:a16="http://schemas.microsoft.com/office/drawing/2014/main" id="{A3BBF2DB-8E86-4D9E-8F88-3BD5F5CD4EDB}"/>
              </a:ext>
            </a:extLst>
          </p:cNvPr>
          <p:cNvGraphicFramePr>
            <a:graphicFrameLocks noGrp="1"/>
          </p:cNvGraphicFramePr>
          <p:nvPr>
            <p:extLst>
              <p:ext uri="{D42A27DB-BD31-4B8C-83A1-F6EECF244321}">
                <p14:modId xmlns:p14="http://schemas.microsoft.com/office/powerpoint/2010/main" val="4268252057"/>
              </p:ext>
            </p:extLst>
          </p:nvPr>
        </p:nvGraphicFramePr>
        <p:xfrm>
          <a:off x="247832" y="1226293"/>
          <a:ext cx="11887199" cy="3136097"/>
        </p:xfrm>
        <a:graphic>
          <a:graphicData uri="http://schemas.openxmlformats.org/drawingml/2006/table">
            <a:tbl>
              <a:tblPr firstRow="1" bandRow="1">
                <a:tableStyleId>{5C22544A-7EE6-4342-B048-85BDC9FD1C3A}</a:tableStyleId>
              </a:tblPr>
              <a:tblGrid>
                <a:gridCol w="2521366">
                  <a:extLst>
                    <a:ext uri="{9D8B030D-6E8A-4147-A177-3AD203B41FA5}">
                      <a16:colId xmlns:a16="http://schemas.microsoft.com/office/drawing/2014/main" val="544387956"/>
                    </a:ext>
                  </a:extLst>
                </a:gridCol>
                <a:gridCol w="2521366">
                  <a:extLst>
                    <a:ext uri="{9D8B030D-6E8A-4147-A177-3AD203B41FA5}">
                      <a16:colId xmlns:a16="http://schemas.microsoft.com/office/drawing/2014/main" val="3339560694"/>
                    </a:ext>
                  </a:extLst>
                </a:gridCol>
                <a:gridCol w="6844467">
                  <a:extLst>
                    <a:ext uri="{9D8B030D-6E8A-4147-A177-3AD203B41FA5}">
                      <a16:colId xmlns:a16="http://schemas.microsoft.com/office/drawing/2014/main" val="2209977373"/>
                    </a:ext>
                  </a:extLst>
                </a:gridCol>
              </a:tblGrid>
              <a:tr h="850097">
                <a:tc>
                  <a:txBody>
                    <a:bodyPr/>
                    <a:lstStyle/>
                    <a:p>
                      <a:r>
                        <a:rPr lang="en-US" dirty="0"/>
                        <a:t>Nature of Target</a:t>
                      </a:r>
                    </a:p>
                  </a:txBody>
                  <a:tcPr/>
                </a:tc>
                <a:tc>
                  <a:txBody>
                    <a:bodyPr/>
                    <a:lstStyle/>
                    <a:p>
                      <a:r>
                        <a:rPr lang="en-US" dirty="0"/>
                        <a:t>Parameter(s)</a:t>
                      </a:r>
                    </a:p>
                  </a:txBody>
                  <a:tcPr/>
                </a:tc>
                <a:tc>
                  <a:txBody>
                    <a:bodyPr/>
                    <a:lstStyle/>
                    <a:p>
                      <a:r>
                        <a:rPr lang="en-US" dirty="0"/>
                        <a:t>Discussion</a:t>
                      </a:r>
                    </a:p>
                  </a:txBody>
                  <a:tcPr/>
                </a:tc>
                <a:extLst>
                  <a:ext uri="{0D108BD9-81ED-4DB2-BD59-A6C34878D82A}">
                    <a16:rowId xmlns:a16="http://schemas.microsoft.com/office/drawing/2014/main" val="3040296907"/>
                  </a:ext>
                </a:extLst>
              </a:tr>
              <a:tr h="595068">
                <a:tc>
                  <a:txBody>
                    <a:bodyPr/>
                    <a:lstStyle/>
                    <a:p>
                      <a:r>
                        <a:rPr lang="en-US" strike="noStrike" dirty="0">
                          <a:solidFill>
                            <a:schemeClr val="tx1"/>
                          </a:solidFill>
                        </a:rPr>
                        <a:t>Shape</a:t>
                      </a:r>
                      <a:r>
                        <a:rPr lang="en-US" dirty="0"/>
                        <a:t> Parameters</a:t>
                      </a:r>
                    </a:p>
                  </a:txBody>
                  <a:tcPr/>
                </a:tc>
                <a:tc>
                  <a:txBody>
                    <a:bodyPr/>
                    <a:lstStyle/>
                    <a:p>
                      <a:r>
                        <a:rPr lang="en-US" dirty="0"/>
                        <a:t>Theta and Kappa*</a:t>
                      </a:r>
                    </a:p>
                  </a:txBody>
                  <a:tcPr/>
                </a:tc>
                <a:tc>
                  <a:txBody>
                    <a:bodyPr/>
                    <a:lstStyle/>
                    <a:p>
                      <a:r>
                        <a:rPr lang="en-US" dirty="0"/>
                        <a:t>To convert the State variables into Spot Rates, the GEMS Model uses two auxiliary functions which are based on the Risk-Neutral parameters (i.e. Theta, Kappa and Sigma) and the desired Tenor.  One is a variable component (i.e. it gets multiplied by the simulated State variables throughout the simulation).  The second only varies by Tenor (see below).  For these parameters, “Steeper” means that this fixed curve is more sloped.  That can happen if either Kappa decreases or Theta increases.  Sigma has a minimal impact.</a:t>
                      </a:r>
                    </a:p>
                  </a:txBody>
                  <a:tcPr/>
                </a:tc>
                <a:extLst>
                  <a:ext uri="{0D108BD9-81ED-4DB2-BD59-A6C34878D82A}">
                    <a16:rowId xmlns:a16="http://schemas.microsoft.com/office/drawing/2014/main" val="2714242277"/>
                  </a:ext>
                </a:extLst>
              </a:tr>
            </a:tbl>
          </a:graphicData>
        </a:graphic>
      </p:graphicFrame>
      <p:sp>
        <p:nvSpPr>
          <p:cNvPr id="8" name="Title 1">
            <a:extLst>
              <a:ext uri="{FF2B5EF4-FFF2-40B4-BE49-F238E27FC236}">
                <a16:creationId xmlns:a16="http://schemas.microsoft.com/office/drawing/2014/main" id="{C8B9B2C2-1730-4DC8-B5DF-D9EE5773BB36}"/>
              </a:ext>
            </a:extLst>
          </p:cNvPr>
          <p:cNvSpPr txBox="1">
            <a:spLocks/>
          </p:cNvSpPr>
          <p:nvPr/>
        </p:nvSpPr>
        <p:spPr>
          <a:xfrm>
            <a:off x="201179" y="393610"/>
            <a:ext cx="11789641" cy="672327"/>
          </a:xfrm>
          <a:prstGeom prst="rect">
            <a:avLst/>
          </a:prstGeom>
          <a:solidFill>
            <a:schemeClr val="accent1"/>
          </a:solidFill>
        </p:spPr>
        <p:txBody>
          <a:bodyPr vert="horz" lIns="91440" tIns="45720" rIns="91440" bIns="45720" rtlCol="0" anchor="ctr">
            <a:noAutofit/>
          </a:bodyPr>
          <a:lstStyle>
            <a:lvl1pPr algn="l" defTabSz="457200" rtl="0" eaLnBrk="1" latinLnBrk="0" hangingPunct="1">
              <a:spcBef>
                <a:spcPct val="0"/>
              </a:spcBef>
              <a:buNone/>
              <a:defRPr sz="2200" kern="1200">
                <a:solidFill>
                  <a:schemeClr val="accent1"/>
                </a:solidFill>
                <a:latin typeface="Arial"/>
                <a:ea typeface="+mj-ea"/>
                <a:cs typeface="Arial"/>
              </a:defRPr>
            </a:lvl1pPr>
          </a:lstStyle>
          <a:p>
            <a:pPr marL="0" lvl="1"/>
            <a:r>
              <a:rPr lang="en-US" sz="3200" dirty="0">
                <a:solidFill>
                  <a:schemeClr val="bg1"/>
                </a:solidFill>
                <a:cs typeface="Arial" panose="020B0604020202020204" pitchFamily="34" charset="0"/>
              </a:rPr>
              <a:t>Nature of Target – Detailed Discussion</a:t>
            </a:r>
          </a:p>
        </p:txBody>
      </p:sp>
      <p:pic>
        <p:nvPicPr>
          <p:cNvPr id="11" name="Picture 10">
            <a:extLst>
              <a:ext uri="{FF2B5EF4-FFF2-40B4-BE49-F238E27FC236}">
                <a16:creationId xmlns:a16="http://schemas.microsoft.com/office/drawing/2014/main" id="{120D25C9-6822-4B15-969B-8D6351DB07CE}"/>
              </a:ext>
            </a:extLst>
          </p:cNvPr>
          <p:cNvPicPr>
            <a:picLocks noChangeAspect="1"/>
          </p:cNvPicPr>
          <p:nvPr/>
        </p:nvPicPr>
        <p:blipFill>
          <a:blip r:embed="rId3"/>
          <a:stretch>
            <a:fillRect/>
          </a:stretch>
        </p:blipFill>
        <p:spPr>
          <a:xfrm>
            <a:off x="1660849" y="4488027"/>
            <a:ext cx="8910735" cy="1698171"/>
          </a:xfrm>
          <a:prstGeom prst="rect">
            <a:avLst/>
          </a:prstGeom>
        </p:spPr>
      </p:pic>
    </p:spTree>
    <p:extLst>
      <p:ext uri="{BB962C8B-B14F-4D97-AF65-F5344CB8AC3E}">
        <p14:creationId xmlns:p14="http://schemas.microsoft.com/office/powerpoint/2010/main" val="1680325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DE1020B-F918-4C91-9FE8-618624A85BAD}"/>
              </a:ext>
            </a:extLst>
          </p:cNvPr>
          <p:cNvSpPr>
            <a:spLocks noGrp="1"/>
          </p:cNvSpPr>
          <p:nvPr>
            <p:ph type="sldNum" sz="quarter" idx="4"/>
          </p:nvPr>
        </p:nvSpPr>
        <p:spPr/>
        <p:txBody>
          <a:bodyPr/>
          <a:lstStyle/>
          <a:p>
            <a:fld id="{DCC3A646-D1F7-FB4A-8D6F-662029E89B65}" type="slidenum">
              <a:rPr lang="en-US" smtClean="0"/>
              <a:pPr/>
              <a:t>6</a:t>
            </a:fld>
            <a:endParaRPr lang="en-US" dirty="0"/>
          </a:p>
        </p:txBody>
      </p:sp>
      <p:graphicFrame>
        <p:nvGraphicFramePr>
          <p:cNvPr id="2" name="Table 4">
            <a:extLst>
              <a:ext uri="{FF2B5EF4-FFF2-40B4-BE49-F238E27FC236}">
                <a16:creationId xmlns:a16="http://schemas.microsoft.com/office/drawing/2014/main" id="{A3BBF2DB-8E86-4D9E-8F88-3BD5F5CD4EDB}"/>
              </a:ext>
            </a:extLst>
          </p:cNvPr>
          <p:cNvGraphicFramePr>
            <a:graphicFrameLocks noGrp="1"/>
          </p:cNvGraphicFramePr>
          <p:nvPr>
            <p:extLst>
              <p:ext uri="{D42A27DB-BD31-4B8C-83A1-F6EECF244321}">
                <p14:modId xmlns:p14="http://schemas.microsoft.com/office/powerpoint/2010/main" val="2311156652"/>
              </p:ext>
            </p:extLst>
          </p:nvPr>
        </p:nvGraphicFramePr>
        <p:xfrm>
          <a:off x="247832" y="1226293"/>
          <a:ext cx="11887199" cy="3501857"/>
        </p:xfrm>
        <a:graphic>
          <a:graphicData uri="http://schemas.openxmlformats.org/drawingml/2006/table">
            <a:tbl>
              <a:tblPr firstRow="1" bandRow="1">
                <a:tableStyleId>{5C22544A-7EE6-4342-B048-85BDC9FD1C3A}</a:tableStyleId>
              </a:tblPr>
              <a:tblGrid>
                <a:gridCol w="2521366">
                  <a:extLst>
                    <a:ext uri="{9D8B030D-6E8A-4147-A177-3AD203B41FA5}">
                      <a16:colId xmlns:a16="http://schemas.microsoft.com/office/drawing/2014/main" val="544387956"/>
                    </a:ext>
                  </a:extLst>
                </a:gridCol>
                <a:gridCol w="2521366">
                  <a:extLst>
                    <a:ext uri="{9D8B030D-6E8A-4147-A177-3AD203B41FA5}">
                      <a16:colId xmlns:a16="http://schemas.microsoft.com/office/drawing/2014/main" val="3339560694"/>
                    </a:ext>
                  </a:extLst>
                </a:gridCol>
                <a:gridCol w="6844467">
                  <a:extLst>
                    <a:ext uri="{9D8B030D-6E8A-4147-A177-3AD203B41FA5}">
                      <a16:colId xmlns:a16="http://schemas.microsoft.com/office/drawing/2014/main" val="2209977373"/>
                    </a:ext>
                  </a:extLst>
                </a:gridCol>
              </a:tblGrid>
              <a:tr h="850097">
                <a:tc>
                  <a:txBody>
                    <a:bodyPr/>
                    <a:lstStyle/>
                    <a:p>
                      <a:r>
                        <a:rPr lang="en-US" dirty="0"/>
                        <a:t>Nature of Target</a:t>
                      </a:r>
                    </a:p>
                  </a:txBody>
                  <a:tcPr/>
                </a:tc>
                <a:tc>
                  <a:txBody>
                    <a:bodyPr/>
                    <a:lstStyle/>
                    <a:p>
                      <a:r>
                        <a:rPr lang="en-US" dirty="0"/>
                        <a:t>Parameter(s)</a:t>
                      </a:r>
                    </a:p>
                  </a:txBody>
                  <a:tcPr/>
                </a:tc>
                <a:tc>
                  <a:txBody>
                    <a:bodyPr/>
                    <a:lstStyle/>
                    <a:p>
                      <a:r>
                        <a:rPr lang="en-US" dirty="0"/>
                        <a:t>Discussion</a:t>
                      </a:r>
                    </a:p>
                  </a:txBody>
                  <a:tcPr/>
                </a:tc>
                <a:extLst>
                  <a:ext uri="{0D108BD9-81ED-4DB2-BD59-A6C34878D82A}">
                    <a16:rowId xmlns:a16="http://schemas.microsoft.com/office/drawing/2014/main" val="3040296907"/>
                  </a:ext>
                </a:extLst>
              </a:tr>
              <a:tr h="595068">
                <a:tc>
                  <a:txBody>
                    <a:bodyPr/>
                    <a:lstStyle/>
                    <a:p>
                      <a:r>
                        <a:rPr lang="en-US" dirty="0"/>
                        <a:t>Mean Reversion Parameter (MRP)</a:t>
                      </a:r>
                    </a:p>
                  </a:txBody>
                  <a:tcPr/>
                </a:tc>
                <a:tc>
                  <a:txBody>
                    <a:bodyPr/>
                    <a:lstStyle/>
                    <a:p>
                      <a:r>
                        <a:rPr lang="en-US" dirty="0"/>
                        <a:t>Lambda0*</a:t>
                      </a:r>
                    </a:p>
                  </a:txBody>
                  <a:tcPr/>
                </a:tc>
                <a:tc>
                  <a:txBody>
                    <a:bodyPr/>
                    <a:lstStyle/>
                    <a:p>
                      <a:r>
                        <a:rPr lang="en-US" dirty="0"/>
                        <a:t>In the stochastic equation, the long-term mean for the State variable will occur when the drift term is zero.  Specifically, LT State = (Theta + Lambda0) / (Kappa – Lambda1).  Since all of the other variables impact multiple items (e.g.  Kappa and Lambda1 also impact the Mean Reversion Speed), adjusting to the MRP will largely be accomplished by adjusting the Lambda0 values.</a:t>
                      </a:r>
                    </a:p>
                  </a:txBody>
                  <a:tcPr/>
                </a:tc>
                <a:extLst>
                  <a:ext uri="{0D108BD9-81ED-4DB2-BD59-A6C34878D82A}">
                    <a16:rowId xmlns:a16="http://schemas.microsoft.com/office/drawing/2014/main" val="2714242277"/>
                  </a:ext>
                </a:extLst>
              </a:tr>
              <a:tr h="595068">
                <a:tc>
                  <a:txBody>
                    <a:bodyPr/>
                    <a:lstStyle/>
                    <a:p>
                      <a:r>
                        <a:rPr lang="en-US" dirty="0"/>
                        <a:t>Term Premiums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Lambda0*</a:t>
                      </a:r>
                    </a:p>
                  </a:txBody>
                  <a:tcPr/>
                </a:tc>
                <a:tc>
                  <a:txBody>
                    <a:bodyPr/>
                    <a:lstStyle/>
                    <a:p>
                      <a:r>
                        <a:rPr lang="en-US" dirty="0"/>
                        <a:t>Since the Long-Term Yield Curve is based on all 3 State variables, changes in either the 1-Year vs 20-Year and/or 3-Month vs 1-Year Term Premiums will also be largely linked to changes in the Lambda0s.</a:t>
                      </a:r>
                    </a:p>
                  </a:txBody>
                  <a:tcPr/>
                </a:tc>
                <a:extLst>
                  <a:ext uri="{0D108BD9-81ED-4DB2-BD59-A6C34878D82A}">
                    <a16:rowId xmlns:a16="http://schemas.microsoft.com/office/drawing/2014/main" val="3980442561"/>
                  </a:ext>
                </a:extLst>
              </a:tr>
            </a:tbl>
          </a:graphicData>
        </a:graphic>
      </p:graphicFrame>
      <p:sp>
        <p:nvSpPr>
          <p:cNvPr id="8" name="Title 1">
            <a:extLst>
              <a:ext uri="{FF2B5EF4-FFF2-40B4-BE49-F238E27FC236}">
                <a16:creationId xmlns:a16="http://schemas.microsoft.com/office/drawing/2014/main" id="{C8B9B2C2-1730-4DC8-B5DF-D9EE5773BB36}"/>
              </a:ext>
            </a:extLst>
          </p:cNvPr>
          <p:cNvSpPr txBox="1">
            <a:spLocks/>
          </p:cNvSpPr>
          <p:nvPr/>
        </p:nvSpPr>
        <p:spPr>
          <a:xfrm>
            <a:off x="201179" y="393610"/>
            <a:ext cx="11789641" cy="672327"/>
          </a:xfrm>
          <a:prstGeom prst="rect">
            <a:avLst/>
          </a:prstGeom>
          <a:solidFill>
            <a:schemeClr val="accent1"/>
          </a:solidFill>
        </p:spPr>
        <p:txBody>
          <a:bodyPr vert="horz" lIns="91440" tIns="45720" rIns="91440" bIns="45720" rtlCol="0" anchor="ctr">
            <a:noAutofit/>
          </a:bodyPr>
          <a:lstStyle>
            <a:lvl1pPr algn="l" defTabSz="457200" rtl="0" eaLnBrk="1" latinLnBrk="0" hangingPunct="1">
              <a:spcBef>
                <a:spcPct val="0"/>
              </a:spcBef>
              <a:buNone/>
              <a:defRPr sz="2200" kern="1200">
                <a:solidFill>
                  <a:schemeClr val="accent1"/>
                </a:solidFill>
                <a:latin typeface="Arial"/>
                <a:ea typeface="+mj-ea"/>
                <a:cs typeface="Arial"/>
              </a:defRPr>
            </a:lvl1pPr>
          </a:lstStyle>
          <a:p>
            <a:pPr marL="0" lvl="1"/>
            <a:r>
              <a:rPr lang="en-US" sz="3200" dirty="0">
                <a:solidFill>
                  <a:schemeClr val="bg1"/>
                </a:solidFill>
                <a:cs typeface="Arial" panose="020B0604020202020204" pitchFamily="34" charset="0"/>
              </a:rPr>
              <a:t>Nature of Target – Detailed Discussion</a:t>
            </a:r>
          </a:p>
        </p:txBody>
      </p:sp>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1CAA1F11-806F-43C8-8A15-4B682F5937FC}"/>
                  </a:ext>
                </a:extLst>
              </p:cNvPr>
              <p:cNvSpPr txBox="1"/>
              <p:nvPr/>
            </p:nvSpPr>
            <p:spPr>
              <a:xfrm>
                <a:off x="1617764" y="4803770"/>
                <a:ext cx="8354302" cy="614142"/>
              </a:xfrm>
              <a:prstGeom prst="rect">
                <a:avLst/>
              </a:prstGeom>
              <a:noFill/>
            </p:spPr>
            <p:txBody>
              <a:bodyPr wrap="square">
                <a:spAutoFit/>
              </a:bodyPr>
              <a:lstStyle/>
              <a:p>
                <a:r>
                  <a:rPr lang="en-US" sz="2800" dirty="0"/>
                  <a:t>𝑑</a:t>
                </a:r>
                <a14:m>
                  <m:oMath xmlns:m="http://schemas.openxmlformats.org/officeDocument/2006/math">
                    <m:sSub>
                      <m:sSubPr>
                        <m:ctrlPr>
                          <a:rPr lang="en-US" sz="2800" i="1">
                            <a:latin typeface="Cambria Math" panose="02040503050406030204" pitchFamily="18" charset="0"/>
                          </a:rPr>
                        </m:ctrlPr>
                      </m:sSubPr>
                      <m:e>
                        <m:r>
                          <a:rPr lang="en-US" sz="2800" i="1">
                            <a:latin typeface="Cambria Math" panose="02040503050406030204" pitchFamily="18" charset="0"/>
                          </a:rPr>
                          <m:t>𝑋</m:t>
                        </m:r>
                      </m:e>
                      <m:sub>
                        <m:r>
                          <a:rPr lang="en-US" sz="2800" i="1">
                            <a:latin typeface="Cambria Math" panose="02040503050406030204" pitchFamily="18" charset="0"/>
                          </a:rPr>
                          <m:t>𝑖</m:t>
                        </m:r>
                      </m:sub>
                    </m:sSub>
                  </m:oMath>
                </a14:m>
                <a:r>
                  <a:rPr lang="en-US" sz="2800" dirty="0"/>
                  <a:t>(𝑡) = (</a:t>
                </a:r>
                <a14:m>
                  <m:oMath xmlns:m="http://schemas.openxmlformats.org/officeDocument/2006/math">
                    <m:sSub>
                      <m:sSubPr>
                        <m:ctrlPr>
                          <a:rPr lang="en-US" sz="2800" i="1" smtClean="0">
                            <a:latin typeface="Cambria Math" panose="02040503050406030204" pitchFamily="18" charset="0"/>
                          </a:rPr>
                        </m:ctrlPr>
                      </m:sSubPr>
                      <m:e>
                        <m:r>
                          <m:rPr>
                            <m:nor/>
                          </m:rPr>
                          <a:rPr lang="en-US" sz="2800" dirty="0"/>
                          <m:t>𝜃</m:t>
                        </m:r>
                      </m:e>
                      <m:sub>
                        <m:r>
                          <a:rPr lang="en-US" sz="2800" b="0" i="1" smtClean="0">
                            <a:latin typeface="Cambria Math" panose="02040503050406030204" pitchFamily="18" charset="0"/>
                          </a:rPr>
                          <m:t>𝑖</m:t>
                        </m:r>
                      </m:sub>
                    </m:sSub>
                  </m:oMath>
                </a14:m>
                <a:r>
                  <a:rPr lang="en-US" sz="2800" dirty="0"/>
                  <a:t> + </a:t>
                </a:r>
                <a14:m>
                  <m:oMath xmlns:m="http://schemas.openxmlformats.org/officeDocument/2006/math">
                    <m:sSubSup>
                      <m:sSubSupPr>
                        <m:ctrlPr>
                          <a:rPr lang="en-US" sz="2800" i="1" smtClean="0">
                            <a:latin typeface="Cambria Math" panose="02040503050406030204" pitchFamily="18" charset="0"/>
                          </a:rPr>
                        </m:ctrlPr>
                      </m:sSubSupPr>
                      <m:e>
                        <m:r>
                          <m:rPr>
                            <m:nor/>
                          </m:rPr>
                          <a:rPr lang="en-US" sz="2800" dirty="0"/>
                          <m:t>𝜆</m:t>
                        </m:r>
                      </m:e>
                      <m:sub>
                        <m:r>
                          <a:rPr lang="en-US" sz="2800" b="0" i="1" smtClean="0">
                            <a:latin typeface="Cambria Math" panose="02040503050406030204" pitchFamily="18" charset="0"/>
                          </a:rPr>
                          <m:t>𝑖</m:t>
                        </m:r>
                      </m:sub>
                      <m:sup>
                        <m:r>
                          <a:rPr lang="en-US" sz="2800" b="0" i="1" smtClean="0">
                            <a:latin typeface="Cambria Math" panose="02040503050406030204" pitchFamily="18" charset="0"/>
                          </a:rPr>
                          <m:t>0</m:t>
                        </m:r>
                      </m:sup>
                    </m:sSubSup>
                  </m:oMath>
                </a14:m>
                <a:r>
                  <a:rPr lang="en-US" sz="2800" dirty="0"/>
                  <a:t> + (</a:t>
                </a:r>
                <a14:m>
                  <m:oMath xmlns:m="http://schemas.openxmlformats.org/officeDocument/2006/math">
                    <m:sSubSup>
                      <m:sSubSupPr>
                        <m:ctrlPr>
                          <a:rPr lang="en-US" sz="2800" i="1">
                            <a:latin typeface="Cambria Math" panose="02040503050406030204" pitchFamily="18" charset="0"/>
                          </a:rPr>
                        </m:ctrlPr>
                      </m:sSubSupPr>
                      <m:e>
                        <m:r>
                          <m:rPr>
                            <m:nor/>
                          </m:rPr>
                          <a:rPr lang="en-US" sz="2800" dirty="0"/>
                          <m:t>𝜆</m:t>
                        </m:r>
                      </m:e>
                      <m:sub>
                        <m:r>
                          <a:rPr lang="en-US" sz="2800" i="1">
                            <a:latin typeface="Cambria Math" panose="02040503050406030204" pitchFamily="18" charset="0"/>
                          </a:rPr>
                          <m:t>𝑖</m:t>
                        </m:r>
                      </m:sub>
                      <m:sup>
                        <m:r>
                          <a:rPr lang="en-US" sz="2800" b="0" i="1" smtClean="0">
                            <a:latin typeface="Cambria Math" panose="02040503050406030204" pitchFamily="18" charset="0"/>
                          </a:rPr>
                          <m:t>1</m:t>
                        </m:r>
                      </m:sup>
                    </m:sSubSup>
                    <m:r>
                      <a:rPr lang="en-US" sz="2800" i="1">
                        <a:latin typeface="Cambria Math" panose="02040503050406030204" pitchFamily="18" charset="0"/>
                      </a:rPr>
                      <m:t> </m:t>
                    </m:r>
                  </m:oMath>
                </a14:m>
                <a:r>
                  <a:rPr lang="en-US" sz="2800" dirty="0"/>
                  <a:t>− </a:t>
                </a:r>
                <a14:m>
                  <m:oMath xmlns:m="http://schemas.openxmlformats.org/officeDocument/2006/math">
                    <m:sSub>
                      <m:sSubPr>
                        <m:ctrlPr>
                          <a:rPr lang="en-US" sz="2800" i="1" smtClean="0">
                            <a:latin typeface="Cambria Math" panose="02040503050406030204" pitchFamily="18" charset="0"/>
                          </a:rPr>
                        </m:ctrlPr>
                      </m:sSubPr>
                      <m:e>
                        <m:r>
                          <m:rPr>
                            <m:nor/>
                          </m:rPr>
                          <a:rPr lang="en-US" sz="2800" dirty="0"/>
                          <m:t>𝜅</m:t>
                        </m:r>
                      </m:e>
                      <m:sub>
                        <m:r>
                          <a:rPr lang="en-US" sz="2800" b="0" i="1" smtClean="0">
                            <a:latin typeface="Cambria Math" panose="02040503050406030204" pitchFamily="18" charset="0"/>
                          </a:rPr>
                          <m:t>𝑖</m:t>
                        </m:r>
                      </m:sub>
                    </m:sSub>
                  </m:oMath>
                </a14:m>
                <a:r>
                  <a:rPr lang="en-US" sz="2800" dirty="0"/>
                  <a:t>)</a:t>
                </a:r>
                <a14:m>
                  <m:oMath xmlns:m="http://schemas.openxmlformats.org/officeDocument/2006/math">
                    <m:sSub>
                      <m:sSubPr>
                        <m:ctrlPr>
                          <a:rPr lang="en-US" sz="2800" i="1" smtClean="0">
                            <a:latin typeface="Cambria Math" panose="02040503050406030204" pitchFamily="18" charset="0"/>
                          </a:rPr>
                        </m:ctrlPr>
                      </m:sSubPr>
                      <m:e>
                        <m:r>
                          <a:rPr lang="en-US" sz="2800" b="0" i="1" smtClean="0">
                            <a:latin typeface="Cambria Math" panose="02040503050406030204" pitchFamily="18" charset="0"/>
                          </a:rPr>
                          <m:t>𝑋</m:t>
                        </m:r>
                      </m:e>
                      <m:sub>
                        <m:r>
                          <a:rPr lang="en-US" sz="2800" b="0" i="1" smtClean="0">
                            <a:latin typeface="Cambria Math" panose="02040503050406030204" pitchFamily="18" charset="0"/>
                          </a:rPr>
                          <m:t>𝑖</m:t>
                        </m:r>
                      </m:sub>
                    </m:sSub>
                    <m:r>
                      <a:rPr lang="en-US" sz="2800" b="0" i="1" smtClean="0">
                        <a:latin typeface="Cambria Math" panose="02040503050406030204" pitchFamily="18" charset="0"/>
                      </a:rPr>
                      <m:t>(</m:t>
                    </m:r>
                  </m:oMath>
                </a14:m>
                <a:r>
                  <a:rPr lang="en-US" sz="2800" dirty="0"/>
                  <a:t>𝑡))𝑑𝑡 + </a:t>
                </a:r>
                <a14:m>
                  <m:oMath xmlns:m="http://schemas.openxmlformats.org/officeDocument/2006/math">
                    <m:sSub>
                      <m:sSubPr>
                        <m:ctrlPr>
                          <a:rPr lang="en-US" sz="2800" i="1" smtClean="0">
                            <a:latin typeface="Cambria Math" panose="02040503050406030204" pitchFamily="18" charset="0"/>
                          </a:rPr>
                        </m:ctrlPr>
                      </m:sSubPr>
                      <m:e>
                        <m:r>
                          <m:rPr>
                            <m:nor/>
                          </m:rPr>
                          <a:rPr lang="en-US" sz="2800" dirty="0"/>
                          <m:t>𝜎</m:t>
                        </m:r>
                      </m:e>
                      <m:sub>
                        <m:r>
                          <a:rPr lang="en-US" sz="2800" b="0" i="1" smtClean="0">
                            <a:latin typeface="Cambria Math" panose="02040503050406030204" pitchFamily="18" charset="0"/>
                          </a:rPr>
                          <m:t>𝑖</m:t>
                        </m:r>
                      </m:sub>
                    </m:sSub>
                    <m:rad>
                      <m:radPr>
                        <m:degHide m:val="on"/>
                        <m:ctrlPr>
                          <a:rPr lang="en-US" sz="2800" i="1" smtClean="0">
                            <a:latin typeface="Cambria Math" panose="02040503050406030204" pitchFamily="18" charset="0"/>
                          </a:rPr>
                        </m:ctrlPr>
                      </m:radPr>
                      <m:deg/>
                      <m:e>
                        <m:sSub>
                          <m:sSubPr>
                            <m:ctrlPr>
                              <a:rPr lang="en-US" sz="2800" i="1">
                                <a:latin typeface="Cambria Math" panose="02040503050406030204" pitchFamily="18" charset="0"/>
                              </a:rPr>
                            </m:ctrlPr>
                          </m:sSubPr>
                          <m:e>
                            <m:r>
                              <a:rPr lang="en-US" sz="2800" i="1">
                                <a:latin typeface="Cambria Math" panose="02040503050406030204" pitchFamily="18" charset="0"/>
                              </a:rPr>
                              <m:t>𝑋</m:t>
                            </m:r>
                          </m:e>
                          <m:sub>
                            <m:r>
                              <a:rPr lang="en-US" sz="2800" i="1">
                                <a:latin typeface="Cambria Math" panose="02040503050406030204" pitchFamily="18" charset="0"/>
                              </a:rPr>
                              <m:t>𝑖</m:t>
                            </m:r>
                          </m:sub>
                        </m:sSub>
                        <m:r>
                          <a:rPr lang="en-US" sz="2800" i="1">
                            <a:latin typeface="Cambria Math" panose="02040503050406030204" pitchFamily="18" charset="0"/>
                          </a:rPr>
                          <m:t>(</m:t>
                        </m:r>
                        <m:r>
                          <m:rPr>
                            <m:nor/>
                          </m:rPr>
                          <a:rPr lang="en-US" sz="2800" dirty="0"/>
                          <m:t>𝑡</m:t>
                        </m:r>
                        <m:r>
                          <m:rPr>
                            <m:nor/>
                          </m:rPr>
                          <a:rPr lang="en-US" sz="2800" dirty="0"/>
                          <m:t>)</m:t>
                        </m:r>
                      </m:e>
                    </m:rad>
                  </m:oMath>
                </a14:m>
                <a:r>
                  <a:rPr lang="en-US" sz="2800" dirty="0"/>
                  <a:t> 𝑑</a:t>
                </a:r>
                <a14:m>
                  <m:oMath xmlns:m="http://schemas.openxmlformats.org/officeDocument/2006/math">
                    <m:sSub>
                      <m:sSubPr>
                        <m:ctrlPr>
                          <a:rPr lang="en-US" sz="2800" i="1" dirty="0" smtClean="0">
                            <a:latin typeface="Cambria Math" panose="02040503050406030204" pitchFamily="18" charset="0"/>
                          </a:rPr>
                        </m:ctrlPr>
                      </m:sSubPr>
                      <m:e>
                        <m:r>
                          <a:rPr lang="en-US" sz="2800" b="0" i="1" dirty="0" smtClean="0">
                            <a:latin typeface="Cambria Math" panose="02040503050406030204" pitchFamily="18" charset="0"/>
                          </a:rPr>
                          <m:t>𝑊</m:t>
                        </m:r>
                      </m:e>
                      <m:sub>
                        <m:r>
                          <a:rPr lang="en-US" sz="2800" b="0" i="1" dirty="0" smtClean="0">
                            <a:latin typeface="Cambria Math" panose="02040503050406030204" pitchFamily="18" charset="0"/>
                          </a:rPr>
                          <m:t>𝑖</m:t>
                        </m:r>
                      </m:sub>
                    </m:sSub>
                  </m:oMath>
                </a14:m>
                <a:r>
                  <a:rPr lang="en-US" sz="2800" dirty="0"/>
                  <a:t>(𝑡)</a:t>
                </a:r>
              </a:p>
            </p:txBody>
          </p:sp>
        </mc:Choice>
        <mc:Fallback>
          <p:sp>
            <p:nvSpPr>
              <p:cNvPr id="7" name="TextBox 6">
                <a:extLst>
                  <a:ext uri="{FF2B5EF4-FFF2-40B4-BE49-F238E27FC236}">
                    <a16:creationId xmlns:a16="http://schemas.microsoft.com/office/drawing/2014/main" id="{1CAA1F11-806F-43C8-8A15-4B682F5937FC}"/>
                  </a:ext>
                </a:extLst>
              </p:cNvPr>
              <p:cNvSpPr txBox="1">
                <a:spLocks noRot="1" noChangeAspect="1" noMove="1" noResize="1" noEditPoints="1" noAdjustHandles="1" noChangeArrowheads="1" noChangeShapeType="1" noTextEdit="1"/>
              </p:cNvSpPr>
              <p:nvPr/>
            </p:nvSpPr>
            <p:spPr>
              <a:xfrm>
                <a:off x="1617764" y="4803770"/>
                <a:ext cx="8354302" cy="614142"/>
              </a:xfrm>
              <a:prstGeom prst="rect">
                <a:avLst/>
              </a:prstGeom>
              <a:blipFill>
                <a:blip r:embed="rId3"/>
                <a:stretch>
                  <a:fillRect l="-1459" t="-990" b="-23762"/>
                </a:stretch>
              </a:blipFill>
            </p:spPr>
            <p:txBody>
              <a:bodyPr/>
              <a:lstStyle/>
              <a:p>
                <a:r>
                  <a:rPr lang="en-US">
                    <a:noFill/>
                  </a:rPr>
                  <a:t> </a:t>
                </a:r>
              </a:p>
            </p:txBody>
          </p:sp>
        </mc:Fallback>
      </mc:AlternateContent>
    </p:spTree>
    <p:extLst>
      <p:ext uri="{BB962C8B-B14F-4D97-AF65-F5344CB8AC3E}">
        <p14:creationId xmlns:p14="http://schemas.microsoft.com/office/powerpoint/2010/main" val="32535768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aic_150_anniversary_ppt" id="{340DF882-5753-414E-B8AD-CC2AC88BAD51}" vid="{1BB9DCFE-92CA-1A4A-865C-80B7347649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BED59DAA8A83B449B001B34EE5AF060" ma:contentTypeVersion="2" ma:contentTypeDescription="Create a new document." ma:contentTypeScope="" ma:versionID="e0b24a3cee6ec8b56bd2e6937958ed3e">
  <xsd:schema xmlns:xsd="http://www.w3.org/2001/XMLSchema" xmlns:xs="http://www.w3.org/2001/XMLSchema" xmlns:p="http://schemas.microsoft.com/office/2006/metadata/properties" xmlns:ns2="29aef735-7057-48ed-84b3-2620bc2eb58d" targetNamespace="http://schemas.microsoft.com/office/2006/metadata/properties" ma:root="true" ma:fieldsID="61be0eb4d06f96cb0d45168050459e6d" ns2:_="">
    <xsd:import namespace="29aef735-7057-48ed-84b3-2620bc2eb58d"/>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aef735-7057-48ed-84b3-2620bc2eb5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34BCB6-A1E2-4B04-8A03-8ACEFA84802A}">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78C48AE4-C56E-4DE6-94CE-EF7DB9DC0983}">
  <ds:schemaRefs>
    <ds:schemaRef ds:uri="http://schemas.microsoft.com/sharepoint/v3/contenttype/forms"/>
  </ds:schemaRefs>
</ds:datastoreItem>
</file>

<file path=customXml/itemProps3.xml><?xml version="1.0" encoding="utf-8"?>
<ds:datastoreItem xmlns:ds="http://schemas.openxmlformats.org/officeDocument/2006/customXml" ds:itemID="{C0CB95B9-B486-4F26-B234-6534BD0C39AD}"/>
</file>

<file path=docProps/app.xml><?xml version="1.0" encoding="utf-8"?>
<Properties xmlns="http://schemas.openxmlformats.org/officeDocument/2006/extended-properties" xmlns:vt="http://schemas.openxmlformats.org/officeDocument/2006/docPropsVTypes">
  <Template/>
  <TotalTime>12871</TotalTime>
  <Words>954</Words>
  <Application>Microsoft Office PowerPoint</Application>
  <PresentationFormat>Widescreen</PresentationFormat>
  <Paragraphs>97</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Cambria Math</vt:lpstr>
      <vt:lpstr>Segoe UI</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Dunston, David</dc:creator>
  <cp:lastModifiedBy>O'Neal, Scott</cp:lastModifiedBy>
  <cp:revision>359</cp:revision>
  <dcterms:created xsi:type="dcterms:W3CDTF">2021-01-13T20:00:46Z</dcterms:created>
  <dcterms:modified xsi:type="dcterms:W3CDTF">2021-08-20T13:31:57Z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0x010100FBED59DAA8A83B449B001B34EE5AF060</vt:lpwstr>
  </property>
</Properties>
</file>